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media/image4.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5.jpeg" ContentType="image/jpeg"/>
  <Override PartName="/ppt/media/image6.jpeg" ContentType="image/jpeg"/>
  <Override PartName="/ppt/media/image7.jpeg" ContentType="image/jpeg"/>
  <Override PartName="/ppt/media/image8.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9.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0.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11.jpe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12.jpe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3.jpeg" ContentType="image/jpeg"/>
  <Override PartName="/ppt/notesSlides/notesSlide26.xml" ContentType="application/vnd.openxmlformats-officedocument.presentationml.notesSlide+xml"/>
  <Override PartName="/ppt/media/image1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1pPr>
    <a:lvl2pPr marL="0" marR="0" indent="4572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2pPr>
    <a:lvl3pPr marL="0" marR="0" indent="9144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3pPr>
    <a:lvl4pPr marL="0" marR="0" indent="13716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4pPr>
    <a:lvl5pPr marL="0" marR="0" indent="18288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5pPr>
    <a:lvl6pPr marL="0" marR="0" indent="22860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6pPr>
    <a:lvl7pPr marL="0" marR="0" indent="27432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7pPr>
    <a:lvl8pPr marL="0" marR="0" indent="32004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8pPr>
    <a:lvl9pPr marL="0" marR="0" indent="365760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b="def" i="def"/>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33" name="Shape 333"/>
          <p:cNvSpPr/>
          <p:nvPr>
            <p:ph type="sldImg"/>
          </p:nvPr>
        </p:nvSpPr>
        <p:spPr>
          <a:xfrm>
            <a:off x="1143000" y="685800"/>
            <a:ext cx="4572000" cy="3429000"/>
          </a:xfrm>
          <a:prstGeom prst="rect">
            <a:avLst/>
          </a:prstGeom>
        </p:spPr>
        <p:txBody>
          <a:bodyPr/>
          <a:lstStyle/>
          <a:p>
            <a:pPr/>
          </a:p>
        </p:txBody>
      </p:sp>
      <p:sp>
        <p:nvSpPr>
          <p:cNvPr id="334" name="Shape 33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 Id="rId3" Type="http://schemas.openxmlformats.org/officeDocument/2006/relationships/hyperlink" Target="https://doi.org/10.3390/healthcare9081065" TargetMode="External"/><Relationship Id="rId4" Type="http://schemas.openxmlformats.org/officeDocument/2006/relationships/hyperlink" Target="https://doi.org/10.1111/opn.12463" TargetMode="External"/><Relationship Id="rId5" Type="http://schemas.openxmlformats.org/officeDocument/2006/relationships/hyperlink" Target="https://doi.org/10.1038/ncpneuro0875" TargetMode="External"/></Relationships>

</file>

<file path=ppt/notesSlides/_rels/notesSlide25.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lnSpc>
                <a:spcPct val="117999"/>
              </a:lnSpc>
            </a:pPr>
            <a:r>
              <a:t>How many of you run hospitals?</a:t>
            </a:r>
          </a:p>
          <a:p>
            <a:pPr>
              <a:lnSpc>
                <a:spcPct val="117999"/>
              </a:lnSpc>
            </a:pPr>
            <a:r>
              <a:t>How many of you run teams?</a:t>
            </a:r>
          </a:p>
          <a:p>
            <a:pPr>
              <a:lnSpc>
                <a:spcPct val="117999"/>
              </a:lnSpc>
            </a:pPr>
            <a:r>
              <a:t>How many of you are worried about the electricity bill?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hape 458"/>
          <p:cNvSpPr/>
          <p:nvPr>
            <p:ph type="sldImg"/>
          </p:nvPr>
        </p:nvSpPr>
        <p:spPr>
          <a:prstGeom prst="rect">
            <a:avLst/>
          </a:prstGeom>
        </p:spPr>
        <p:txBody>
          <a:bodyPr/>
          <a:lstStyle/>
          <a:p>
            <a:pPr/>
          </a:p>
        </p:txBody>
      </p:sp>
      <p:sp>
        <p:nvSpPr>
          <p:cNvPr id="459" name="Shape 459"/>
          <p:cNvSpPr/>
          <p:nvPr>
            <p:ph type="body" sz="quarter" idx="1"/>
          </p:nvPr>
        </p:nvSpPr>
        <p:spPr>
          <a:prstGeom prst="rect">
            <a:avLst/>
          </a:prstGeom>
        </p:spPr>
        <p:txBody>
          <a:bodyPr/>
          <a:lstStyle/>
          <a:p>
            <a:pPr/>
            <a:r>
              <a:t>One of the critical signals for a living creature is to tell whether it’s night or day - </a:t>
            </a:r>
          </a:p>
          <a:p>
            <a:pPr/>
            <a:r>
              <a:t>So the light-sensing system evolved to identify cycles of light and dark -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hape 482"/>
          <p:cNvSpPr/>
          <p:nvPr>
            <p:ph type="sldImg"/>
          </p:nvPr>
        </p:nvSpPr>
        <p:spPr>
          <a:prstGeom prst="rect">
            <a:avLst/>
          </a:prstGeom>
        </p:spPr>
        <p:txBody>
          <a:bodyPr/>
          <a:lstStyle/>
          <a:p>
            <a:pPr/>
          </a:p>
        </p:txBody>
      </p:sp>
      <p:sp>
        <p:nvSpPr>
          <p:cNvPr id="483" name="Shape 483"/>
          <p:cNvSpPr/>
          <p:nvPr>
            <p:ph type="body" sz="quarter" idx="1"/>
          </p:nvPr>
        </p:nvSpPr>
        <p:spPr>
          <a:prstGeom prst="rect">
            <a:avLst/>
          </a:prstGeom>
        </p:spPr>
        <p:txBody>
          <a:bodyPr/>
          <a:lstStyle/>
          <a:p>
            <a:pPr/>
            <a:r>
              <a:t>Abstract</a:t>
            </a:r>
          </a:p>
          <a:p>
            <a:pPr/>
            <a:r>
              <a:t>The association of irregular sleep schedules with circadian timing and academic performance has not been systematically examined. We studied 61 undergraduates for 30 days using sleep diaries, and quantified sleep regularity using a novel metric, the sleep regularity index (SRI). In the most and least regular quintiles, circadian phase and light exposure were assessed using salivary dim-light melatonin onset (DLMO) and wrist-worn photometry, respectively. DLMO occurred later (00:08 ± 1:54 vs. 21:32 ± 1:48; p &lt; 0.003); the daily sleep propensity rhythm peaked later (06:33 ± 0:19 vs. 04:45 ± 0:11; p &lt; 0.005); and light rhythms had lower amplitude (102 ± 19 lux vs. 179 ± 29 lux; p &lt; 0.005) in Irregular compared to Regular sleepers. A mathematical model of the circadian pacemaker and its response to light was used to demonstrate that Irregular vs. Regular group differences in circadian timing were likely primarily due to their different patterns of light exposure. A positive correlation (r = 0.37; p &lt; 0.004) between academic performance and SRI was observed. These findings show that irregular sleep and light exposure patterns in college students are associated with delayed circadian rhythms and lower academic performance. Moreover, the modeling results reveal that light-based interventions may be therapeutically effective in improving sleep regularity in this population.</a:t>
            </a:r>
          </a:p>
          <a:p>
            <a:pPr marL="342900" indent="-342900">
              <a:lnSpc>
                <a:spcPct val="117999"/>
              </a:lnSpc>
              <a:buSzPct val="150000"/>
              <a:buFont typeface="Arial"/>
              <a:buChar char="•"/>
              <a:defRPr>
                <a:latin typeface="Calibri Light"/>
                <a:ea typeface="Calibri Light"/>
                <a:cs typeface="Calibri Light"/>
                <a:sym typeface="Calibri Light"/>
              </a:defRPr>
            </a:pPr>
            <a:endParaRPr sz="4400"/>
          </a:p>
          <a:p>
            <a:pPr marL="342900" indent="-342900">
              <a:lnSpc>
                <a:spcPct val="117999"/>
              </a:lnSpc>
              <a:buSzPct val="150000"/>
              <a:buFont typeface="Arial"/>
              <a:buChar char="•"/>
              <a:defRPr>
                <a:latin typeface="Calibri Light"/>
                <a:ea typeface="Calibri Light"/>
                <a:cs typeface="Calibri Light"/>
                <a:sym typeface="Calibri Light"/>
              </a:defRPr>
            </a:pPr>
            <a:r>
              <a:t>Lower average light intensity during the day and evening exposure greater than 10 lux impacts sleep: harder to fall asleep, less sleep, worse quality sleep, circadian intervention (bright light during the morning before 9am) improves sleep.</a:t>
            </a:r>
            <a:endParaRPr sz="4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a:p>
        </p:txBody>
      </p:sp>
      <p:sp>
        <p:nvSpPr>
          <p:cNvPr id="496" name="Shape 496"/>
          <p:cNvSpPr/>
          <p:nvPr>
            <p:ph type="body" sz="quarter" idx="1"/>
          </p:nvPr>
        </p:nvSpPr>
        <p:spPr>
          <a:prstGeom prst="rect">
            <a:avLst/>
          </a:prstGeom>
        </p:spPr>
        <p:txBody>
          <a:bodyPr/>
          <a:lstStyle/>
          <a:p>
            <a:pPr/>
            <a:r>
              <a:t>Day, J. K., Futrell, B., Cox, R., Ruiz, S. N., Amirazar, A., Zarrabi, A. H., &amp; Azarbayjani, M. (2019). Blinded by the light: Occupant perceptions and visual comfort assessments of three dynamic daylight control systems and shading strategies. Building and Environment, 154, 107-121. https://doi.org/https://doi.org/10.1016/j.buildenv.2019.02.037 </a:t>
            </a:r>
          </a:p>
          <a:p>
            <a:pPr/>
          </a:p>
          <a:p>
            <a:pPr/>
            <a:r>
              <a:t>Rehman, S., Chani, P., Elangovan, R., &amp; Kolay, S. (2025). The impact of daylight on cognitive performance: A study using HRV and pupillometry. Journal of Physics: Conference Series, 3140, 122012. https://doi.org/10.1088/1742-6596/3140/12/122012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Shape 502"/>
          <p:cNvSpPr/>
          <p:nvPr>
            <p:ph type="sldImg"/>
          </p:nvPr>
        </p:nvSpPr>
        <p:spPr>
          <a:prstGeom prst="rect">
            <a:avLst/>
          </a:prstGeom>
        </p:spPr>
        <p:txBody>
          <a:bodyPr/>
          <a:lstStyle/>
          <a:p>
            <a:pPr/>
          </a:p>
        </p:txBody>
      </p:sp>
      <p:sp>
        <p:nvSpPr>
          <p:cNvPr id="503" name="Shape 503"/>
          <p:cNvSpPr/>
          <p:nvPr>
            <p:ph type="body" sz="quarter" idx="1"/>
          </p:nvPr>
        </p:nvSpPr>
        <p:spPr>
          <a:prstGeom prst="rect">
            <a:avLst/>
          </a:prstGeom>
        </p:spPr>
        <p:txBody>
          <a:bodyPr/>
          <a:lstStyle/>
          <a:p>
            <a:pPr/>
            <a:r>
              <a:t>Day, J. K., Futrell, B., Cox, R., Ruiz, S. N., Amirazar, A., Zarrabi, A. H., &amp; Azarbayjani, M. (2019). Blinded by the light: Occupant perceptions and visual comfort assessments of three dynamic daylight control systems and shading strategies. Building and Environment, 154, 107-121. https://doi.org/https://doi.org/10.1016/j.buildenv.2019.02.037 </a:t>
            </a:r>
          </a:p>
          <a:p>
            <a:pPr/>
          </a:p>
          <a:p>
            <a:pPr/>
            <a:r>
              <a:t>Rehman, S., Chani, P., Elangovan, R., &amp; Kolay, S. (2025). The impact of daylight on cognitive performance: A study using HRV and pupillometry. Journal of Physics: Conference Series, 3140, 122012. https://doi.org/10.1088/1742-6596/3140/12/122012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hape 544"/>
          <p:cNvSpPr/>
          <p:nvPr>
            <p:ph type="sldImg"/>
          </p:nvPr>
        </p:nvSpPr>
        <p:spPr>
          <a:prstGeom prst="rect">
            <a:avLst/>
          </a:prstGeom>
        </p:spPr>
        <p:txBody>
          <a:bodyPr/>
          <a:lstStyle/>
          <a:p>
            <a:pPr/>
          </a:p>
        </p:txBody>
      </p:sp>
      <p:sp>
        <p:nvSpPr>
          <p:cNvPr id="545" name="Shape 545"/>
          <p:cNvSpPr/>
          <p:nvPr>
            <p:ph type="body" sz="quarter" idx="1"/>
          </p:nvPr>
        </p:nvSpPr>
        <p:spPr>
          <a:prstGeom prst="rect">
            <a:avLst/>
          </a:prstGeom>
        </p:spPr>
        <p:txBody>
          <a:bodyPr/>
          <a:lstStyle/>
          <a:p>
            <a:pPr/>
            <a:r>
              <a:t>We also know they have a peak sensitivity to around 480 nanometers - although note overlapping sensitivity curves for rods, cones and ipRGCS- not an ‘on-off’ switch.  We’ll talk more about how we know that in a minute -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Shape 661"/>
          <p:cNvSpPr/>
          <p:nvPr>
            <p:ph type="sldImg"/>
          </p:nvPr>
        </p:nvSpPr>
        <p:spPr>
          <a:prstGeom prst="rect">
            <a:avLst/>
          </a:prstGeom>
        </p:spPr>
        <p:txBody>
          <a:bodyPr/>
          <a:lstStyle/>
          <a:p>
            <a:pPr/>
          </a:p>
        </p:txBody>
      </p:sp>
      <p:sp>
        <p:nvSpPr>
          <p:cNvPr id="662" name="Shape 662"/>
          <p:cNvSpPr/>
          <p:nvPr>
            <p:ph type="body" sz="quarter" idx="1"/>
          </p:nvPr>
        </p:nvSpPr>
        <p:spPr>
          <a:prstGeom prst="rect">
            <a:avLst/>
          </a:prstGeom>
        </p:spPr>
        <p:txBody>
          <a:bodyPr/>
          <a:lstStyle/>
          <a:p>
            <a:pPr/>
            <a:r>
              <a:t>It’s useful to think of lighting that changes from cool to warm in three broad levels or types</a:t>
            </a:r>
          </a:p>
          <a:p>
            <a:pPr/>
            <a:r>
              <a:t>Tunable lighting - you can dial the colour temperature up or down</a:t>
            </a:r>
          </a:p>
          <a:p>
            <a:pPr/>
            <a:r>
              <a:t>Dynamic - the colour temperature and intensity change automatically over time based on pre-established settings or cycles</a:t>
            </a:r>
          </a:p>
          <a:p>
            <a:pPr/>
            <a:r>
              <a:t>Circadian - the colour temperature and intensity shift over the course of the day and into evening and are calibrated to deliver the recommended light levels.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Shape 666"/>
          <p:cNvSpPr/>
          <p:nvPr>
            <p:ph type="sldImg"/>
          </p:nvPr>
        </p:nvSpPr>
        <p:spPr>
          <a:prstGeom prst="rect">
            <a:avLst/>
          </a:prstGeom>
        </p:spPr>
        <p:txBody>
          <a:bodyPr/>
          <a:lstStyle/>
          <a:p>
            <a:pPr/>
          </a:p>
        </p:txBody>
      </p:sp>
      <p:sp>
        <p:nvSpPr>
          <p:cNvPr id="667" name="Shape 667"/>
          <p:cNvSpPr/>
          <p:nvPr>
            <p:ph type="body" sz="quarter" idx="1"/>
          </p:nvPr>
        </p:nvSpPr>
        <p:spPr>
          <a:prstGeom prst="rect">
            <a:avLst/>
          </a:prstGeom>
        </p:spPr>
        <p:txBody>
          <a:bodyPr/>
          <a:lstStyle/>
          <a:p>
            <a:pPr>
              <a:lnSpc>
                <a:spcPct val="117999"/>
              </a:lnSpc>
              <a:spcBef>
                <a:spcPts val="1400"/>
              </a:spcBef>
              <a:defRPr sz="2400">
                <a:latin typeface="Big Caslon Medium"/>
                <a:ea typeface="Big Caslon Medium"/>
                <a:cs typeface="Big Caslon Medium"/>
                <a:sym typeface="Big Caslon Medium"/>
              </a:defRPr>
            </a:pPr>
          </a:p>
          <a:p>
            <a:pPr>
              <a:lnSpc>
                <a:spcPct val="117999"/>
              </a:lnSpc>
              <a:spcBef>
                <a:spcPts val="1400"/>
              </a:spcBef>
              <a:defRPr sz="2400">
                <a:latin typeface="Big Caslon Medium"/>
                <a:ea typeface="Big Caslon Medium"/>
                <a:cs typeface="Big Caslon Medium"/>
                <a:sym typeface="Big Caslon Medium"/>
              </a:defRPr>
            </a:pPr>
            <a:r>
              <a:t>Blue light is a powerful stimulus - a bit like a coffee… some studies that provide specific numbers- </a:t>
            </a:r>
          </a:p>
          <a:p>
            <a:pPr marL="209973" indent="-209973">
              <a:lnSpc>
                <a:spcPct val="117999"/>
              </a:lnSpc>
              <a:spcBef>
                <a:spcPts val="1400"/>
              </a:spcBef>
              <a:buSzPct val="175000"/>
              <a:buChar char="•"/>
              <a:defRPr sz="2400">
                <a:latin typeface="Big Caslon Medium"/>
                <a:ea typeface="Big Caslon Medium"/>
                <a:cs typeface="Big Caslon Medium"/>
                <a:sym typeface="Big Caslon Medium"/>
              </a:defRPr>
            </a:pPr>
            <a:r>
              <a:t>40 lux blue light v 100 lux ‘white light’ - (40 lxTechlight® RGB, 3W, λmax = 470 nm) or a ‘white light ‘alternative (~100 lx) for 1 h.</a:t>
            </a:r>
          </a:p>
          <a:p>
            <a:pPr lvl="1" marL="603673" indent="-209973">
              <a:lnSpc>
                <a:spcPct val="117999"/>
              </a:lnSpc>
              <a:spcBef>
                <a:spcPts val="1400"/>
              </a:spcBef>
              <a:buSzPct val="175000"/>
              <a:buChar char="•"/>
              <a:defRPr sz="2400">
                <a:latin typeface="Big Caslon Medium"/>
                <a:ea typeface="Big Caslon Medium"/>
                <a:cs typeface="Big Caslon Medium"/>
                <a:sym typeface="Big Caslon Medium"/>
              </a:defRPr>
            </a:pPr>
            <a:r>
              <a:t>In a test of executive function, where a distraction was included, caffeine exerted a negative effect on accuracy. </a:t>
            </a:r>
          </a:p>
          <a:p>
            <a:pPr lvl="1" marL="603673" indent="-209973">
              <a:lnSpc>
                <a:spcPct val="117999"/>
              </a:lnSpc>
              <a:spcBef>
                <a:spcPts val="1400"/>
              </a:spcBef>
              <a:buSzPct val="175000"/>
              <a:buChar char="•"/>
              <a:defRPr sz="2400">
                <a:latin typeface="Big Caslon Medium"/>
                <a:ea typeface="Big Caslon Medium"/>
                <a:cs typeface="Big Caslon Medium"/>
                <a:sym typeface="Big Caslon Medium"/>
              </a:defRPr>
            </a:pPr>
            <a:r>
              <a:t>The ‘blue light only’ condition consistently outperformed caffeine when both congruent and incongruent distractions were presented. </a:t>
            </a:r>
          </a:p>
          <a:p>
            <a:pPr lvl="1" marL="603673" indent="-209973">
              <a:lnSpc>
                <a:spcPct val="117999"/>
              </a:lnSpc>
              <a:spcBef>
                <a:spcPts val="1400"/>
              </a:spcBef>
              <a:buSzPct val="175000"/>
              <a:buChar char="•"/>
              <a:defRPr sz="2400">
                <a:latin typeface="Big Caslon Medium"/>
                <a:ea typeface="Big Caslon Medium"/>
                <a:cs typeface="Big Caslon Medium"/>
                <a:sym typeface="Big Caslon Medium"/>
              </a:defRPr>
            </a:pPr>
            <a:r>
              <a:t>The visual reactions in the absence of a decision or distraction were also enhanced in the blue light only condition </a:t>
            </a:r>
          </a:p>
          <a:p>
            <a:pPr lvl="1" marL="603673" indent="-209973">
              <a:lnSpc>
                <a:spcPct val="117999"/>
              </a:lnSpc>
              <a:spcBef>
                <a:spcPts val="1400"/>
              </a:spcBef>
              <a:buSzPct val="175000"/>
              <a:buChar char="•"/>
              <a:defRPr sz="2400">
                <a:latin typeface="Big Caslon Medium"/>
                <a:ea typeface="Big Caslon Medium"/>
                <a:cs typeface="Big Caslon Medium"/>
                <a:sym typeface="Big Caslon Medium"/>
              </a:defRPr>
            </a:pPr>
            <a:r>
              <a:t>This effect was most prominent in the blue-eyed participants.</a:t>
            </a:r>
          </a:p>
          <a:p>
            <a:pPr marL="209973" indent="-209973">
              <a:lnSpc>
                <a:spcPct val="117999"/>
              </a:lnSpc>
              <a:spcBef>
                <a:spcPts val="1400"/>
              </a:spcBef>
              <a:buSzPct val="175000"/>
              <a:buChar char="•"/>
              <a:defRPr sz="2400">
                <a:latin typeface="Big Caslon Medium"/>
                <a:ea typeface="Big Caslon Medium"/>
                <a:cs typeface="Big Caslon Medium"/>
                <a:sym typeface="Big Caslon Medium"/>
              </a:defRPr>
            </a:pPr>
            <a:r>
              <a:t>Exposure to bright light (7,000 lux at the eye) dynamically promoted cortical activity in networks involved in ongoing non-visual cognitive processes.</a:t>
            </a:r>
          </a:p>
          <a:p>
            <a:pPr>
              <a:lnSpc>
                <a:spcPct val="117999"/>
              </a:lnSpc>
              <a:spcBef>
                <a:spcPts val="1400"/>
              </a:spcBef>
              <a:defRPr sz="2400">
                <a:latin typeface="Big Caslon Medium"/>
                <a:ea typeface="Big Caslon Medium"/>
                <a:cs typeface="Big Caslon Medium"/>
                <a:sym typeface="Big Caslon Medium"/>
              </a:defRPr>
            </a:pPr>
          </a:p>
          <a:p>
            <a:pPr marL="157479" indent="-157479">
              <a:lnSpc>
                <a:spcPct val="117999"/>
              </a:lnSpc>
              <a:spcBef>
                <a:spcPts val="1400"/>
              </a:spcBef>
              <a:buSzPct val="175000"/>
              <a:buChar char="•"/>
              <a:defRPr sz="2400">
                <a:latin typeface="Big Caslon Medium"/>
                <a:ea typeface="Big Caslon Medium"/>
                <a:cs typeface="Big Caslon Medium"/>
                <a:sym typeface="Big Caslon Medium"/>
              </a:defRPr>
            </a:pPr>
          </a:p>
          <a:p>
            <a:pPr marL="157479" indent="-157479">
              <a:lnSpc>
                <a:spcPct val="117999"/>
              </a:lnSpc>
              <a:spcBef>
                <a:spcPts val="1400"/>
              </a:spcBef>
              <a:buSzPct val="175000"/>
              <a:buChar char="•"/>
              <a:defRPr sz="2400">
                <a:latin typeface="Big Caslon Medium"/>
                <a:ea typeface="Big Caslon Medium"/>
                <a:cs typeface="Big Caslon Medium"/>
                <a:sym typeface="Big Caslon Medium"/>
              </a:defRPr>
            </a:pPr>
            <a:r>
              <a:t>Beaven CM, Ekström J. A comparison of blue light and caffeine effects on cognitive function and alertness in humans. PLoS One. 2013;8(10):e76707. Published 2013 Oct 7. doi:10.1371/journal.pone.0076707</a:t>
            </a:r>
          </a:p>
          <a:p>
            <a:pPr marL="157479" indent="-157479">
              <a:lnSpc>
                <a:spcPct val="117999"/>
              </a:lnSpc>
              <a:spcBef>
                <a:spcPts val="1400"/>
              </a:spcBef>
              <a:buSzPct val="175000"/>
              <a:buChar char="•"/>
              <a:defRPr sz="2400">
                <a:latin typeface="Big Caslon Medium"/>
                <a:ea typeface="Big Caslon Medium"/>
                <a:cs typeface="Big Caslon Medium"/>
                <a:sym typeface="Big Caslon Medium"/>
              </a:defRPr>
            </a:pPr>
            <a:r>
              <a:t>Gilles Vandewalle, Evelyne Balteau, Christophe Phillips, André Luxen, Derk-Jan Dijk, Pierre Maquet, Daytime Light Exposure Dynamically Enhances Brain Responses, Current Biology, Vol 16, Issue 16, P1616-1621, Aug 22, 2006, DOI:https://doi.org/10.1016/j.cub.2006.06.031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Shape 699"/>
          <p:cNvSpPr/>
          <p:nvPr>
            <p:ph type="sldImg"/>
          </p:nvPr>
        </p:nvSpPr>
        <p:spPr>
          <a:prstGeom prst="rect">
            <a:avLst/>
          </a:prstGeom>
        </p:spPr>
        <p:txBody>
          <a:bodyPr/>
          <a:lstStyle/>
          <a:p>
            <a:pPr/>
          </a:p>
        </p:txBody>
      </p:sp>
      <p:sp>
        <p:nvSpPr>
          <p:cNvPr id="700" name="Shape 700"/>
          <p:cNvSpPr/>
          <p:nvPr>
            <p:ph type="body" sz="quarter" idx="1"/>
          </p:nvPr>
        </p:nvSpPr>
        <p:spPr>
          <a:prstGeom prst="rect">
            <a:avLst/>
          </a:prstGeom>
        </p:spPr>
        <p:txBody>
          <a:bodyPr/>
          <a:lstStyle/>
          <a:p>
            <a:pPr/>
            <a:r>
              <a:t>That doesn’t mean we only respond to blue - </a:t>
            </a:r>
          </a:p>
          <a:p>
            <a:pPr/>
            <a:r>
              <a:t>Warm light also has a powerful effect - including the ‘hue-heat’ effect - you can believe a space is up to two degrees warmer just by altering the lights!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Shape 715"/>
          <p:cNvSpPr/>
          <p:nvPr>
            <p:ph type="sldImg"/>
          </p:nvPr>
        </p:nvSpPr>
        <p:spPr>
          <a:prstGeom prst="rect">
            <a:avLst/>
          </a:prstGeom>
        </p:spPr>
        <p:txBody>
          <a:bodyPr/>
          <a:lstStyle/>
          <a:p>
            <a:pPr/>
          </a:p>
        </p:txBody>
      </p:sp>
      <p:sp>
        <p:nvSpPr>
          <p:cNvPr id="716" name="Shape 716"/>
          <p:cNvSpPr/>
          <p:nvPr>
            <p:ph type="body" sz="quarter" idx="1"/>
          </p:nvPr>
        </p:nvSpPr>
        <p:spPr>
          <a:prstGeom prst="rect">
            <a:avLst/>
          </a:prstGeom>
        </p:spPr>
        <p:txBody>
          <a:bodyPr/>
          <a:lstStyle>
            <a:lvl1pPr marL="144354" indent="-144354">
              <a:lnSpc>
                <a:spcPct val="117999"/>
              </a:lnSpc>
              <a:buSzPct val="175000"/>
              <a:buChar char="•"/>
            </a:lvl1pPr>
          </a:lstStyle>
          <a:p>
            <a:pPr/>
            <a:r>
              <a:t>Kuijsters A, Redi J, de Ruyter B, Heynderickx I. Lighting to Make You Feel Better: Improving the Mood of Elderly People with Affective Ambiences. PLoS One. 2015 Jul 20;10(7):e0132732. doi: 10.1371/journal.pone.0132732. PMID: 26192281; PMCID: PMC4507869.</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Shape 738"/>
          <p:cNvSpPr/>
          <p:nvPr>
            <p:ph type="sldImg"/>
          </p:nvPr>
        </p:nvSpPr>
        <p:spPr>
          <a:prstGeom prst="rect">
            <a:avLst/>
          </a:prstGeom>
        </p:spPr>
        <p:txBody>
          <a:bodyPr/>
          <a:lstStyle/>
          <a:p>
            <a:pPr/>
          </a:p>
        </p:txBody>
      </p:sp>
      <p:sp>
        <p:nvSpPr>
          <p:cNvPr id="739" name="Shape 739"/>
          <p:cNvSpPr/>
          <p:nvPr>
            <p:ph type="body" sz="quarter" idx="1"/>
          </p:nvPr>
        </p:nvSpPr>
        <p:spPr>
          <a:prstGeom prst="rect">
            <a:avLst/>
          </a:prstGeom>
        </p:spPr>
        <p:txBody>
          <a:bodyPr/>
          <a:lstStyle/>
          <a:p>
            <a:pPr/>
            <a:r>
              <a:t>It’s useful to think of lighting that changes from cool to warm in three broad levels or types</a:t>
            </a:r>
          </a:p>
          <a:p>
            <a:pPr/>
            <a:r>
              <a:t>Tunable lighting - you can dial the colour temperature up or down</a:t>
            </a:r>
          </a:p>
          <a:p>
            <a:pPr/>
            <a:r>
              <a:t>Dynamic - the colour temperature and intensity change automatically over time based on pre-established settings or cycles</a:t>
            </a:r>
          </a:p>
          <a:p>
            <a:pPr/>
            <a:r>
              <a:t>Circadian - the colour temperature and intensity shift over the course of the day and into evening and are calibrated to deliver the recommended light levels.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p>
            <a:pPr defTabSz="825500">
              <a:lnSpc>
                <a:spcPct val="100000"/>
              </a:lnSpc>
              <a:defRPr i="1" spc="-14" sz="1400">
                <a:latin typeface="Canela Deck Regular"/>
                <a:ea typeface="Canela Deck Regular"/>
                <a:cs typeface="Canela Deck Regular"/>
                <a:sym typeface="Canela Deck Regular"/>
              </a:defRPr>
            </a:pPr>
            <a:r>
              <a:t>Slide 7 – why the picture of a DEC? Currently this is not directly linked to comfort, it is an energy metric.</a:t>
            </a:r>
          </a:p>
          <a:p>
            <a:pPr defTabSz="825500">
              <a:lnSpc>
                <a:spcPct val="100000"/>
              </a:lnSpc>
              <a:defRPr i="1" spc="-14" sz="1400">
                <a:solidFill>
                  <a:schemeClr val="accent3">
                    <a:hueOff val="263036"/>
                    <a:satOff val="49643"/>
                    <a:lumOff val="-25950"/>
                  </a:schemeClr>
                </a:solidFill>
                <a:latin typeface="Canela Deck Regular"/>
                <a:ea typeface="Canela Deck Regular"/>
                <a:cs typeface="Canela Deck Regular"/>
                <a:sym typeface="Canela Deck Regular"/>
              </a:defRPr>
            </a:pPr>
            <a:r>
              <a:t>Agreed - removed that one - </a:t>
            </a:r>
          </a:p>
          <a:p>
            <a:pPr>
              <a:defRPr sz="1400"/>
            </a:pPr>
          </a:p>
          <a:p>
            <a:pPr>
              <a:defRPr sz="1400"/>
            </a:pPr>
            <a:r>
              <a:t>Here in the UK - HSE and SLL have similar relationship to the ANSI/IES and issue guidance for different applications.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4" name="Shape 754"/>
          <p:cNvSpPr/>
          <p:nvPr>
            <p:ph type="sldImg"/>
          </p:nvPr>
        </p:nvSpPr>
        <p:spPr>
          <a:prstGeom prst="rect">
            <a:avLst/>
          </a:prstGeom>
        </p:spPr>
        <p:txBody>
          <a:bodyPr/>
          <a:lstStyle/>
          <a:p>
            <a:pPr/>
          </a:p>
        </p:txBody>
      </p:sp>
      <p:sp>
        <p:nvSpPr>
          <p:cNvPr id="755" name="Shape 755"/>
          <p:cNvSpPr/>
          <p:nvPr>
            <p:ph type="body" sz="quarter" idx="1"/>
          </p:nvPr>
        </p:nvSpPr>
        <p:spPr>
          <a:prstGeom prst="rect">
            <a:avLst/>
          </a:prstGeom>
        </p:spPr>
        <p:txBody>
          <a:bodyPr/>
          <a:lstStyle/>
          <a:p>
            <a:pPr/>
            <a:r>
              <a:t>That may be because light levels in the average home are bright enough to keep us awake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3" name="Shape 763"/>
          <p:cNvSpPr/>
          <p:nvPr>
            <p:ph type="sldImg"/>
          </p:nvPr>
        </p:nvSpPr>
        <p:spPr>
          <a:prstGeom prst="rect">
            <a:avLst/>
          </a:prstGeom>
        </p:spPr>
        <p:txBody>
          <a:bodyPr/>
          <a:lstStyle/>
          <a:p>
            <a:pPr/>
          </a:p>
        </p:txBody>
      </p:sp>
      <p:sp>
        <p:nvSpPr>
          <p:cNvPr id="764" name="Shape 764"/>
          <p:cNvSpPr/>
          <p:nvPr>
            <p:ph type="body" sz="quarter" idx="1"/>
          </p:nvPr>
        </p:nvSpPr>
        <p:spPr>
          <a:prstGeom prst="rect">
            <a:avLst/>
          </a:prstGeom>
        </p:spPr>
        <p:txBody>
          <a:bodyPr/>
          <a:lstStyle/>
          <a:p>
            <a:pPr/>
            <a:r>
              <a:t>Even moderate moderate levels (100 lx) light during sleep -  increases nighttime heart rate, decreases heart rate variability, and increases next-morning insulin resistance compared to a dimly lit (&lt;3 lx) environment.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1" name="Shape 771"/>
          <p:cNvSpPr/>
          <p:nvPr>
            <p:ph type="sldImg"/>
          </p:nvPr>
        </p:nvSpPr>
        <p:spPr>
          <a:prstGeom prst="rect">
            <a:avLst/>
          </a:prstGeom>
        </p:spPr>
        <p:txBody>
          <a:bodyPr/>
          <a:lstStyle/>
          <a:p>
            <a:pPr/>
          </a:p>
        </p:txBody>
      </p:sp>
      <p:sp>
        <p:nvSpPr>
          <p:cNvPr id="772" name="Shape 772"/>
          <p:cNvSpPr/>
          <p:nvPr>
            <p:ph type="body" sz="quarter" idx="1"/>
          </p:nvPr>
        </p:nvSpPr>
        <p:spPr>
          <a:prstGeom prst="rect">
            <a:avLst/>
          </a:prstGeom>
        </p:spPr>
        <p:txBody>
          <a:bodyPr/>
          <a:lstStyle/>
          <a:p>
            <a:pPr/>
            <a:r>
              <a:t>Even within children, age makes a difference</a:t>
            </a:r>
          </a:p>
          <a:p>
            <a:pPr/>
            <a:r>
              <a:t>Not only are pre-teens acutely sensitive to light after dark.</a:t>
            </a:r>
          </a:p>
          <a:p>
            <a:pPr/>
            <a:r>
              <a:t>Even with the same melanopic lux, sensitivity to cool CCT is greater among children compared to adults.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0" name="Shape 780"/>
          <p:cNvSpPr/>
          <p:nvPr>
            <p:ph type="sldImg"/>
          </p:nvPr>
        </p:nvSpPr>
        <p:spPr>
          <a:prstGeom prst="rect">
            <a:avLst/>
          </a:prstGeom>
        </p:spPr>
        <p:txBody>
          <a:bodyPr/>
          <a:lstStyle/>
          <a:p>
            <a:pPr/>
          </a:p>
        </p:txBody>
      </p:sp>
      <p:sp>
        <p:nvSpPr>
          <p:cNvPr id="781" name="Shape 781"/>
          <p:cNvSpPr/>
          <p:nvPr>
            <p:ph type="body" sz="quarter" idx="1"/>
          </p:nvPr>
        </p:nvSpPr>
        <p:spPr>
          <a:prstGeom prst="rect">
            <a:avLst/>
          </a:prstGeom>
        </p:spPr>
        <p:txBody>
          <a:bodyPr/>
          <a:lstStyle/>
          <a:p>
            <a:pPr/>
            <a:r>
              <a:t>Interestingly, also impacts sleep in spaces where people are active during the day. </a:t>
            </a:r>
          </a:p>
          <a:p>
            <a:pPr/>
            <a:r>
              <a:t>We saw extreme sensitivity to light at night in teens - enhanced lighting during the day can help -</a:t>
            </a:r>
          </a:p>
          <a:p>
            <a:pPr/>
            <a:r>
              <a:t>Lower average light intensity during the day and evening &gt;10 lux impacts quality and quantity of sleep: harder to fall asleep, less sleep, worse quality sleep, circadian intervention (bright light during the morning before 9am) improves sleep.</a:t>
            </a:r>
          </a:p>
          <a:p>
            <a:pPr/>
            <a:r>
              <a:t>Brighter morning light has positive effects not only that evening but the following evening too.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Shape 803"/>
          <p:cNvSpPr/>
          <p:nvPr>
            <p:ph type="sldImg"/>
          </p:nvPr>
        </p:nvSpPr>
        <p:spPr>
          <a:prstGeom prst="rect">
            <a:avLst/>
          </a:prstGeom>
        </p:spPr>
        <p:txBody>
          <a:bodyPr/>
          <a:lstStyle/>
          <a:p>
            <a:pPr/>
          </a:p>
        </p:txBody>
      </p:sp>
      <p:sp>
        <p:nvSpPr>
          <p:cNvPr id="804" name="Shape 804"/>
          <p:cNvSpPr/>
          <p:nvPr>
            <p:ph type="body" sz="quarter" idx="1"/>
          </p:nvPr>
        </p:nvSpPr>
        <p:spPr>
          <a:prstGeom prst="rect">
            <a:avLst/>
          </a:prstGeom>
        </p:spPr>
        <p:txBody>
          <a:bodyPr/>
          <a:lstStyle/>
          <a:p>
            <a:pPr>
              <a:lnSpc>
                <a:spcPct val="117999"/>
              </a:lnSpc>
              <a:defRPr sz="2400">
                <a:latin typeface="Big Caslon Medium"/>
                <a:ea typeface="Big Caslon Medium"/>
                <a:cs typeface="Big Caslon Medium"/>
                <a:sym typeface="Big Caslon Medium"/>
              </a:defRPr>
            </a:pPr>
            <a:r>
              <a:t>The  parts of the brain that regulate the sleep-wake cycle are smaller and signalling pathways are weaker, As a result, lighting that supports their sleep-wake cycle is particularly important.  </a:t>
            </a:r>
            <a:endParaRPr sz="3200"/>
          </a:p>
          <a:p>
            <a:pPr>
              <a:lnSpc>
                <a:spcPct val="117999"/>
              </a:lnSpc>
              <a:defRPr sz="2400">
                <a:latin typeface="Big Caslon Medium"/>
                <a:ea typeface="Big Caslon Medium"/>
                <a:cs typeface="Big Caslon Medium"/>
                <a:sym typeface="Big Caslon Medium"/>
              </a:defRPr>
            </a:pPr>
            <a:r>
              <a:t>One study that used biodynamic lighting (shifting from bright cool to dim warm over the course of the day found  </a:t>
            </a:r>
            <a:endParaRPr sz="3200"/>
          </a:p>
          <a:p>
            <a:pPr lvl="1" marL="603672" indent="-209973">
              <a:lnSpc>
                <a:spcPct val="117999"/>
              </a:lnSpc>
              <a:buSzPct val="175000"/>
              <a:buChar char="•"/>
              <a:defRPr sz="2400">
                <a:latin typeface="Big Caslon Medium"/>
                <a:ea typeface="Big Caslon Medium"/>
                <a:cs typeface="Big Caslon Medium"/>
                <a:sym typeface="Big Caslon Medium"/>
              </a:defRPr>
            </a:pPr>
            <a:r>
              <a:t>average frequency of night-time bed wandering significantly decreased from 11 to 5 times</a:t>
            </a:r>
            <a:endParaRPr sz="3200"/>
          </a:p>
          <a:p>
            <a:pPr lvl="1" marL="603672" indent="-209973">
              <a:lnSpc>
                <a:spcPct val="117999"/>
              </a:lnSpc>
              <a:buSzPct val="175000"/>
              <a:buChar char="•"/>
              <a:defRPr sz="2400">
                <a:latin typeface="Big Caslon Medium"/>
                <a:ea typeface="Big Caslon Medium"/>
                <a:cs typeface="Big Caslon Medium"/>
                <a:sym typeface="Big Caslon Medium"/>
              </a:defRPr>
            </a:pPr>
            <a:r>
              <a:t>The average frequency of daytime napping significantly decreased from 16 to 7 times </a:t>
            </a:r>
            <a:endParaRPr sz="3200"/>
          </a:p>
          <a:p>
            <a:pPr lvl="1" marL="603672" indent="-209973">
              <a:lnSpc>
                <a:spcPct val="117999"/>
              </a:lnSpc>
              <a:buSzPct val="175000"/>
              <a:buChar char="•"/>
              <a:defRPr sz="2400">
                <a:latin typeface="Big Caslon Medium"/>
                <a:ea typeface="Big Caslon Medium"/>
                <a:cs typeface="Big Caslon Medium"/>
                <a:sym typeface="Big Caslon Medium"/>
              </a:defRPr>
            </a:pPr>
            <a:r>
              <a:t>The average total night-time sleep significantly increased from 408 to 495 min</a:t>
            </a:r>
            <a:endParaRPr sz="3200"/>
          </a:p>
          <a:p>
            <a:pPr lvl="1" marL="603672" indent="-209973">
              <a:lnSpc>
                <a:spcPct val="117999"/>
              </a:lnSpc>
              <a:buSzPct val="175000"/>
              <a:buChar char="•"/>
              <a:defRPr sz="2400">
                <a:latin typeface="Big Caslon Medium"/>
                <a:ea typeface="Big Caslon Medium"/>
                <a:cs typeface="Big Caslon Medium"/>
                <a:sym typeface="Big Caslon Medium"/>
              </a:defRPr>
            </a:pPr>
            <a:r>
              <a:t>The average total time out of bed at night significantly decreased from 180 to 104 min (P = 0.006). </a:t>
            </a:r>
            <a:endParaRPr sz="3200"/>
          </a:p>
          <a:p>
            <a:pPr>
              <a:lnSpc>
                <a:spcPct val="117999"/>
              </a:lnSpc>
              <a:defRPr sz="2400">
                <a:latin typeface="Big Caslon Medium"/>
                <a:ea typeface="Big Caslon Medium"/>
                <a:cs typeface="Big Caslon Medium"/>
                <a:sym typeface="Big Caslon Medium"/>
              </a:defRPr>
            </a:pPr>
            <a:r>
              <a:t>Another study showed that circadian lighting was more effective than melatonin alone for a range of health outcomes.</a:t>
            </a:r>
            <a:endParaRPr sz="3200"/>
          </a:p>
          <a:p>
            <a:pPr lvl="1" marL="603672" indent="-209973">
              <a:lnSpc>
                <a:spcPct val="117999"/>
              </a:lnSpc>
              <a:buSzPct val="175000"/>
              <a:buChar char="•"/>
              <a:defRPr sz="2400">
                <a:latin typeface="Big Caslon Medium"/>
                <a:ea typeface="Big Caslon Medium"/>
                <a:cs typeface="Big Caslon Medium"/>
                <a:sym typeface="Big Caslon Medium"/>
              </a:defRPr>
            </a:pPr>
            <a:r>
              <a:t>improved cognitive decline by 5% (and depressive symptoms by 19%</a:t>
            </a:r>
            <a:endParaRPr sz="3200"/>
          </a:p>
          <a:p>
            <a:pPr lvl="1" marL="603672" indent="-209973">
              <a:lnSpc>
                <a:spcPct val="117999"/>
              </a:lnSpc>
              <a:buSzPct val="175000"/>
              <a:buChar char="•"/>
              <a:defRPr sz="2400">
                <a:latin typeface="Big Caslon Medium"/>
                <a:ea typeface="Big Caslon Medium"/>
                <a:cs typeface="Big Caslon Medium"/>
                <a:sym typeface="Big Caslon Medium"/>
              </a:defRPr>
            </a:pPr>
            <a:r>
              <a:t>reduced the decline in functional abilities by a relative 53% </a:t>
            </a:r>
            <a:endParaRPr sz="3200"/>
          </a:p>
          <a:p>
            <a:pPr lvl="1" marL="603672" indent="-209973">
              <a:lnSpc>
                <a:spcPct val="117999"/>
              </a:lnSpc>
              <a:buSzPct val="175000"/>
              <a:buChar char="•"/>
              <a:defRPr sz="2400">
                <a:latin typeface="Big Caslon Medium"/>
                <a:ea typeface="Big Caslon Medium"/>
                <a:cs typeface="Big Caslon Medium"/>
                <a:sym typeface="Big Caslon Medium"/>
              </a:defRPr>
            </a:pPr>
            <a:r>
              <a:t>Melatonin alone decreased positive mood and increased withdrawn behavior, but improved sleep. </a:t>
            </a:r>
            <a:endParaRPr sz="3200"/>
          </a:p>
          <a:p>
            <a:pPr lvl="1" marL="603672" indent="-209973">
              <a:lnSpc>
                <a:spcPct val="117999"/>
              </a:lnSpc>
              <a:buSzPct val="175000"/>
              <a:buChar char="•"/>
              <a:defRPr sz="2400">
                <a:latin typeface="Big Caslon Medium"/>
                <a:ea typeface="Big Caslon Medium"/>
                <a:cs typeface="Big Caslon Medium"/>
                <a:sym typeface="Big Caslon Medium"/>
              </a:defRPr>
            </a:pPr>
            <a:r>
              <a:t>In those patients who received both bright light and melatonin, the negative effects of the hormone were suppressed and the positive effects were more pronounced.</a:t>
            </a:r>
            <a:endParaRPr sz="3200"/>
          </a:p>
          <a:p>
            <a:pPr marL="209973" indent="-209973">
              <a:lnSpc>
                <a:spcPct val="117999"/>
              </a:lnSpc>
              <a:buSzPct val="175000"/>
              <a:buChar char="•"/>
              <a:defRPr sz="2400">
                <a:latin typeface="Big Caslon Medium"/>
                <a:ea typeface="Big Caslon Medium"/>
                <a:cs typeface="Big Caslon Medium"/>
                <a:sym typeface="Big Caslon Medium"/>
              </a:defRPr>
            </a:pPr>
            <a:r>
              <a:t>Immediate effect of ‘Bright Light Therapy (10,000 lux for 30 minutes) on people with severe dementia. This study asked carers to rate the patients state of mind using particular key words</a:t>
            </a:r>
            <a:endParaRPr sz="3200"/>
          </a:p>
          <a:p>
            <a:pPr lvl="1" marL="603672" indent="-209973">
              <a:lnSpc>
                <a:spcPct val="117999"/>
              </a:lnSpc>
              <a:buSzPct val="175000"/>
              <a:buChar char="•"/>
              <a:defRPr sz="2400">
                <a:latin typeface="Big Caslon Medium"/>
                <a:ea typeface="Big Caslon Medium"/>
                <a:cs typeface="Big Caslon Medium"/>
                <a:sym typeface="Big Caslon Medium"/>
              </a:defRPr>
            </a:pPr>
            <a:r>
              <a:t>significant decrease in Tearful/sad and Talked spontaneously rating</a:t>
            </a:r>
            <a:endParaRPr sz="3200"/>
          </a:p>
          <a:p>
            <a:pPr lvl="1" marL="603672" indent="-209973">
              <a:lnSpc>
                <a:spcPct val="117999"/>
              </a:lnSpc>
              <a:buSzPct val="175000"/>
              <a:buChar char="•"/>
              <a:defRPr sz="2400">
                <a:latin typeface="Big Caslon Medium"/>
                <a:ea typeface="Big Caslon Medium"/>
                <a:cs typeface="Big Caslon Medium"/>
                <a:sym typeface="Big Caslon Medium"/>
              </a:defRPr>
            </a:pPr>
            <a:r>
              <a:t>significant increase in Enjoying self, active or alert, and Relaxed, content or sleeping appropriately rating</a:t>
            </a:r>
            <a:endParaRPr sz="3200"/>
          </a:p>
          <a:p>
            <a:pPr lvl="1" marL="603672" indent="-209973">
              <a:lnSpc>
                <a:spcPct val="117999"/>
              </a:lnSpc>
              <a:buSzPct val="175000"/>
              <a:buChar char="•"/>
              <a:defRPr sz="2400">
                <a:latin typeface="Big Caslon Medium"/>
                <a:ea typeface="Big Caslon Medium"/>
                <a:cs typeface="Big Caslon Medium"/>
                <a:sym typeface="Big Caslon Medium"/>
              </a:defRPr>
            </a:pPr>
            <a:r>
              <a:t>physiological parameters changed positively from before to after the sessions</a:t>
            </a:r>
            <a:endParaRPr sz="3200"/>
          </a:p>
          <a:p>
            <a:pPr>
              <a:lnSpc>
                <a:spcPct val="117999"/>
              </a:lnSpc>
              <a:defRPr sz="2400">
                <a:latin typeface="Big Caslon Medium"/>
                <a:ea typeface="Big Caslon Medium"/>
                <a:cs typeface="Big Caslon Medium"/>
                <a:sym typeface="Big Caslon Medium"/>
              </a:defRPr>
            </a:pPr>
            <a:endParaRPr sz="3200"/>
          </a:p>
          <a:p>
            <a:pPr marL="157479" indent="-157479">
              <a:lnSpc>
                <a:spcPct val="117999"/>
              </a:lnSpc>
              <a:buSzPct val="175000"/>
              <a:buChar char="•"/>
              <a:defRPr sz="2400">
                <a:latin typeface="Big Caslon Medium"/>
                <a:ea typeface="Big Caslon Medium"/>
                <a:cs typeface="Big Caslon Medium"/>
                <a:sym typeface="Big Caslon Medium"/>
              </a:defRPr>
            </a:pPr>
            <a:r>
              <a:t>Ellen van Lieshout-van Dal, Liselore Snaphaan, Inge Bongers, Biodynamic lighting effects on the sleep pattern of people with dementia,, Volume 150, 2019, Pages 245-253, ISSN 0360-1323, https://doi.org/10.1016/j.buildenv.2019.01.010. (https://www.sciencedirect.com/science/article/pii/S0360132319300101)</a:t>
            </a:r>
            <a:endParaRPr sz="3200"/>
          </a:p>
          <a:p>
            <a:pPr marL="157479" indent="-157479">
              <a:lnSpc>
                <a:spcPct val="117999"/>
              </a:lnSpc>
              <a:buSzPct val="175000"/>
              <a:buChar char="•"/>
              <a:defRPr sz="2400">
                <a:latin typeface="Big Caslon Medium"/>
                <a:ea typeface="Big Caslon Medium"/>
                <a:cs typeface="Big Caslon Medium"/>
                <a:sym typeface="Big Caslon Medium"/>
              </a:defRPr>
            </a:pPr>
            <a:r>
              <a:t>Cibeira, N.; Maseda, A.; Lorenzo-López, L.; González-Abraldes, I.; López-López, R.; Rodríguez-Villamil, J.L.; Millán-Calenti, J.C. Bright Light Therapy in Older Adults with Moderate to Very Severe Dementia: Immediate Effects on Behavior, Mood, and Physiological Parameters. Healthcare 2021, 9, 1065. </a:t>
            </a:r>
            <a:r>
              <a:rPr u="sng">
                <a:solidFill>
                  <a:srgbClr val="0000FF"/>
                </a:solidFill>
                <a:uFill>
                  <a:solidFill>
                    <a:srgbClr val="0000FF"/>
                  </a:solidFill>
                </a:uFill>
                <a:hlinkClick r:id="rId3" invalidUrl="" action="" tgtFrame="" tooltip="" history="1" highlightClick="0" endSnd="0"/>
              </a:rPr>
              <a:t>https://doi.org/10.3390/healthcare9081065</a:t>
            </a:r>
            <a:endParaRPr sz="3200"/>
          </a:p>
          <a:p>
            <a:pPr marL="157479" indent="-157479">
              <a:lnSpc>
                <a:spcPct val="117999"/>
              </a:lnSpc>
              <a:buSzPct val="175000"/>
              <a:buChar char="•"/>
              <a:defRPr sz="2400">
                <a:latin typeface="Big Caslon Medium"/>
                <a:ea typeface="Big Caslon Medium"/>
                <a:cs typeface="Big Caslon Medium"/>
                <a:sym typeface="Big Caslon Medium"/>
              </a:defRPr>
            </a:pPr>
            <a:r>
              <a:t>Sidani, S., Fox, M. T., Butler, J. I., &amp; Maimets, I.-K. (2022). Development of a multi-component intervention to promote sleep in older persons with dementia transitioning from hospital to home. International Journal of Older People Nursing, 00, e12463. </a:t>
            </a:r>
            <a:r>
              <a:rPr u="sng">
                <a:solidFill>
                  <a:srgbClr val="0000FF"/>
                </a:solidFill>
                <a:uFill>
                  <a:solidFill>
                    <a:srgbClr val="0000FF"/>
                  </a:solidFill>
                </a:uFill>
                <a:hlinkClick r:id="rId4" invalidUrl="" action="" tgtFrame="" tooltip="" history="1" highlightClick="0" endSnd="0"/>
              </a:rPr>
              <a:t>https://doi.org/10.1111/opn.12463</a:t>
            </a:r>
            <a:endParaRPr sz="3200"/>
          </a:p>
          <a:p>
            <a:pPr marL="157479" indent="-157479">
              <a:lnSpc>
                <a:spcPct val="117999"/>
              </a:lnSpc>
              <a:buSzPct val="175000"/>
              <a:buChar char="•"/>
              <a:defRPr sz="2400">
                <a:latin typeface="Big Caslon Medium"/>
                <a:ea typeface="Big Caslon Medium"/>
                <a:cs typeface="Big Caslon Medium"/>
                <a:sym typeface="Big Caslon Medium"/>
              </a:defRPr>
            </a:pPr>
            <a:r>
              <a:t>Bright light improves cognitive and noncognitive function in patients with dementia. Nat Rev Neurol 4, 468 (2008). </a:t>
            </a:r>
            <a:r>
              <a:rPr u="sng">
                <a:solidFill>
                  <a:srgbClr val="0000FF"/>
                </a:solidFill>
                <a:uFill>
                  <a:solidFill>
                    <a:srgbClr val="0000FF"/>
                  </a:solidFill>
                </a:uFill>
                <a:hlinkClick r:id="rId5" invalidUrl="" action="" tgtFrame="" tooltip="" history="1" highlightClick="0" endSnd="0"/>
              </a:rPr>
              <a:t>https://doi.org/10.1038/ncpneuro0875</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1" name="Shape 811"/>
          <p:cNvSpPr/>
          <p:nvPr>
            <p:ph type="sldImg"/>
          </p:nvPr>
        </p:nvSpPr>
        <p:spPr>
          <a:prstGeom prst="rect">
            <a:avLst/>
          </a:prstGeom>
        </p:spPr>
        <p:txBody>
          <a:bodyPr/>
          <a:lstStyle/>
          <a:p>
            <a:pPr/>
          </a:p>
        </p:txBody>
      </p:sp>
      <p:sp>
        <p:nvSpPr>
          <p:cNvPr id="812" name="Shape 812"/>
          <p:cNvSpPr/>
          <p:nvPr>
            <p:ph type="body" sz="quarter" idx="1"/>
          </p:nvPr>
        </p:nvSpPr>
        <p:spPr>
          <a:prstGeom prst="rect">
            <a:avLst/>
          </a:prstGeom>
        </p:spPr>
        <p:txBody>
          <a:bodyPr/>
          <a:lstStyle/>
          <a:p>
            <a:pPr/>
            <a:r>
              <a:t>Lighting that reflects day-night cycle even supports those with chronic disruption to body clock. </a:t>
            </a:r>
          </a:p>
          <a:p>
            <a:pPr/>
            <a:r>
              <a:t>Note additional measures including cognitive performance and stability of mood and other rhythms, indicating entrainment.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9" name="Shape 859"/>
          <p:cNvSpPr/>
          <p:nvPr>
            <p:ph type="sldImg"/>
          </p:nvPr>
        </p:nvSpPr>
        <p:spPr>
          <a:prstGeom prst="rect">
            <a:avLst/>
          </a:prstGeom>
        </p:spPr>
        <p:txBody>
          <a:bodyPr/>
          <a:lstStyle/>
          <a:p>
            <a:pPr/>
          </a:p>
        </p:txBody>
      </p:sp>
      <p:sp>
        <p:nvSpPr>
          <p:cNvPr id="860" name="Shape 860"/>
          <p:cNvSpPr/>
          <p:nvPr>
            <p:ph type="body" sz="quarter" idx="1"/>
          </p:nvPr>
        </p:nvSpPr>
        <p:spPr>
          <a:prstGeom prst="rect">
            <a:avLst/>
          </a:prstGeom>
        </p:spPr>
        <p:txBody>
          <a:bodyPr/>
          <a:lstStyle/>
          <a:p>
            <a:pPr defTabSz="914400">
              <a:lnSpc>
                <a:spcPct val="150000"/>
              </a:lnSpc>
              <a:defRPr sz="2000">
                <a:latin typeface="Gill Sans"/>
                <a:ea typeface="Gill Sans"/>
                <a:cs typeface="Gill Sans"/>
                <a:sym typeface="Gill Sans"/>
              </a:defRPr>
            </a:pPr>
            <a:r>
              <a:t>Sustainability is a obviously a very important topic around the world these days.</a:t>
            </a:r>
          </a:p>
          <a:p>
            <a:pPr defTabSz="914400">
              <a:lnSpc>
                <a:spcPct val="150000"/>
              </a:lnSpc>
              <a:defRPr sz="2000">
                <a:latin typeface="Gill Sans"/>
                <a:ea typeface="Gill Sans"/>
                <a:cs typeface="Gill Sans"/>
                <a:sym typeface="Gill Sans"/>
              </a:defRPr>
            </a:pPr>
          </a:p>
          <a:p>
            <a:pPr defTabSz="914400">
              <a:lnSpc>
                <a:spcPct val="150000"/>
              </a:lnSpc>
              <a:defRPr sz="2000">
                <a:latin typeface="Gill Sans"/>
                <a:ea typeface="Gill Sans"/>
                <a:cs typeface="Gill Sans"/>
                <a:sym typeface="Gill Sans"/>
              </a:defRPr>
            </a:pPr>
            <a:r>
              <a:t>If we talk about lighting and sustainability, we should not be having that conversation without the inclusion of lighting controls. As this slide shows, upgrading a lighting system to LED can generate 50% energy savings, however add controls, or better yet, smart lighting controls, and energy savings of over 80% are a probability not a possibility.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hape 391"/>
          <p:cNvSpPr/>
          <p:nvPr>
            <p:ph type="sldImg"/>
          </p:nvPr>
        </p:nvSpPr>
        <p:spPr>
          <a:prstGeom prst="rect">
            <a:avLst/>
          </a:prstGeom>
        </p:spPr>
        <p:txBody>
          <a:bodyPr/>
          <a:lstStyle/>
          <a:p>
            <a:pPr/>
          </a:p>
        </p:txBody>
      </p:sp>
      <p:sp>
        <p:nvSpPr>
          <p:cNvPr id="392" name="Shape 392"/>
          <p:cNvSpPr/>
          <p:nvPr>
            <p:ph type="body" sz="quarter" idx="1"/>
          </p:nvPr>
        </p:nvSpPr>
        <p:spPr>
          <a:prstGeom prst="rect">
            <a:avLst/>
          </a:prstGeom>
        </p:spPr>
        <p:txBody>
          <a:bodyPr/>
          <a:lstStyle/>
          <a:p>
            <a:pPr/>
            <a:r>
              <a:t>In humans, the light-sensing system is primarily driven by a piece of brain tissue floating in the back of the eye, held in place by pressure from the vitreous humour - the jelly-like substance that lies behind the lense - it starts to grow in the first weeks of life. </a:t>
            </a:r>
          </a:p>
          <a:p>
            <a:pPr/>
            <a:r>
              <a:t>Early space travel research used the retina as non-invasive system to measure brain function.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hape 395"/>
          <p:cNvSpPr/>
          <p:nvPr>
            <p:ph type="sldImg"/>
          </p:nvPr>
        </p:nvSpPr>
        <p:spPr>
          <a:prstGeom prst="rect">
            <a:avLst/>
          </a:prstGeom>
        </p:spPr>
        <p:txBody>
          <a:bodyPr/>
          <a:lstStyle/>
          <a:p>
            <a:pPr/>
          </a:p>
        </p:txBody>
      </p:sp>
      <p:sp>
        <p:nvSpPr>
          <p:cNvPr id="396" name="Shape 396"/>
          <p:cNvSpPr/>
          <p:nvPr>
            <p:ph type="body" sz="quarter" idx="1"/>
          </p:nvPr>
        </p:nvSpPr>
        <p:spPr>
          <a:prstGeom prst="rect">
            <a:avLst/>
          </a:prstGeom>
        </p:spPr>
        <p:txBody>
          <a:bodyPr/>
          <a:lstStyle/>
          <a:p>
            <a:pPr/>
            <a:r>
              <a:t>The cutaway diagram shows the basic arrangement - </a:t>
            </a:r>
          </a:p>
          <a:p>
            <a:pPr/>
            <a:r>
              <a:t>The back layer is covered with rods and cones that send messages to the visual cortex for processing. It responds incredibly quickly to changes in light level, colour, movement (including flicker)</a:t>
            </a:r>
          </a:p>
          <a:p>
            <a:pPr/>
            <a:r>
              <a:t>The top layer is a ‘relay’ station before the signals are sent back to the brain. </a:t>
            </a:r>
          </a:p>
          <a:p>
            <a:pPr/>
            <a:r>
              <a:t>Around 5% of those cells in the top layer are sensitive to light in their own right.  That’s why they are called ‘intrinsically photosensitive’ - or IPRGs.  These signals run along a parallel pathway to a set of signalling and regulating systems in the centre of the brain.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Shape 400"/>
          <p:cNvSpPr/>
          <p:nvPr>
            <p:ph type="sldImg"/>
          </p:nvPr>
        </p:nvSpPr>
        <p:spPr>
          <a:prstGeom prst="rect">
            <a:avLst/>
          </a:prstGeom>
        </p:spPr>
        <p:txBody>
          <a:bodyPr/>
          <a:lstStyle/>
          <a:p>
            <a:pPr/>
          </a:p>
        </p:txBody>
      </p:sp>
      <p:sp>
        <p:nvSpPr>
          <p:cNvPr id="401" name="Shape 401"/>
          <p:cNvSpPr/>
          <p:nvPr>
            <p:ph type="body" sz="quarter" idx="1"/>
          </p:nvPr>
        </p:nvSpPr>
        <p:spPr>
          <a:prstGeom prst="rect">
            <a:avLst/>
          </a:prstGeom>
        </p:spPr>
        <p:txBody>
          <a:bodyPr/>
          <a:lstStyle/>
          <a:p>
            <a:pPr/>
          </a:p>
          <a:p>
            <a:pPr/>
            <a:r>
              <a:t>These structures, including the SCN (or supra-chiasmatic nucleus) regulates the sleep-wake cycle and a complex cocktail of hormones including dopamine, adrenaline and serotonin. Scientists are still learning how this works but the more we learn the more powerful this ‘non-image forming’ system seems to be. </a:t>
            </a: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hape 430"/>
          <p:cNvSpPr/>
          <p:nvPr>
            <p:ph type="sldImg"/>
          </p:nvPr>
        </p:nvSpPr>
        <p:spPr>
          <a:prstGeom prst="rect">
            <a:avLst/>
          </a:prstGeom>
        </p:spPr>
        <p:txBody>
          <a:bodyPr/>
          <a:lstStyle/>
          <a:p>
            <a:pPr/>
          </a:p>
        </p:txBody>
      </p:sp>
      <p:sp>
        <p:nvSpPr>
          <p:cNvPr id="431" name="Shape 431"/>
          <p:cNvSpPr/>
          <p:nvPr>
            <p:ph type="body" sz="quarter" idx="1"/>
          </p:nvPr>
        </p:nvSpPr>
        <p:spPr>
          <a:prstGeom prst="rect">
            <a:avLst/>
          </a:prstGeom>
        </p:spPr>
        <p:txBody>
          <a:bodyPr/>
          <a:lstStyle/>
          <a:p>
            <a:pPr/>
            <a:r>
              <a:t>We also know they have a peak sensitivity to around 480 nanometers - although note overlapping sensitivity curves for rods, cones and ipRGCS- not an ‘on-off’ switch.  We’ll talk more about how we know that in a minute -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p>
            <a:pPr/>
            <a:r>
              <a:t>Huttunen, S. (2025). Faces in shadows: silhouette light, underlight and toplight elicit increased early posterior negativity [Original Research]. Frontiers in Neuroscience, Volume 19 - 2025. https://doi.org/10.3389/fnins.2025.1553977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Shape 445"/>
          <p:cNvSpPr/>
          <p:nvPr>
            <p:ph type="sldImg"/>
          </p:nvPr>
        </p:nvSpPr>
        <p:spPr>
          <a:prstGeom prst="rect">
            <a:avLst/>
          </a:prstGeom>
        </p:spPr>
        <p:txBody>
          <a:bodyPr/>
          <a:lstStyle/>
          <a:p>
            <a:pPr/>
          </a:p>
        </p:txBody>
      </p:sp>
      <p:sp>
        <p:nvSpPr>
          <p:cNvPr id="446" name="Shape 446"/>
          <p:cNvSpPr/>
          <p:nvPr>
            <p:ph type="body" sz="quarter" idx="1"/>
          </p:nvPr>
        </p:nvSpPr>
        <p:spPr>
          <a:prstGeom prst="rect">
            <a:avLst/>
          </a:prstGeom>
        </p:spPr>
        <p:txBody>
          <a:bodyPr/>
          <a:lstStyle/>
          <a:p>
            <a:pPr/>
            <a:r>
              <a:t>One of the critical signals for a living creature is to tell whether it’s night or day - </a:t>
            </a:r>
          </a:p>
          <a:p>
            <a:pPr/>
            <a:r>
              <a:t>So the light-sensing system evolved to identify cycles of light and dark -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Shape 450"/>
          <p:cNvSpPr/>
          <p:nvPr>
            <p:ph type="sldImg"/>
          </p:nvPr>
        </p:nvSpPr>
        <p:spPr>
          <a:prstGeom prst="rect">
            <a:avLst/>
          </a:prstGeom>
        </p:spPr>
        <p:txBody>
          <a:bodyPr/>
          <a:lstStyle/>
          <a:p>
            <a:pPr/>
          </a:p>
        </p:txBody>
      </p:sp>
      <p:sp>
        <p:nvSpPr>
          <p:cNvPr id="451" name="Shape 451"/>
          <p:cNvSpPr/>
          <p:nvPr>
            <p:ph type="body" sz="quarter" idx="1"/>
          </p:nvPr>
        </p:nvSpPr>
        <p:spPr>
          <a:prstGeom prst="rect">
            <a:avLst/>
          </a:prstGeom>
        </p:spPr>
        <p:txBody>
          <a:bodyPr/>
          <a:lstStyle/>
          <a:p>
            <a:pPr/>
            <a:r>
              <a:t>One of the critical signals for a living creature is to tell whether it’s night or day - </a:t>
            </a:r>
          </a:p>
          <a:p>
            <a:pPr/>
            <a:r>
              <a:t>So the light-sensing system evolved to identify cycles of light and dark -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2" name="Author and Date"/>
          <p:cNvSpPr txBox="1"/>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pc="-29" sz="3000">
                <a:latin typeface="Graphik Medium"/>
                <a:ea typeface="Graphik Medium"/>
                <a:cs typeface="Graphik Medium"/>
                <a:sym typeface="Graphik Medium"/>
              </a:defRPr>
            </a:lvl1pPr>
          </a:lstStyle>
          <a:p>
            <a:pPr/>
            <a:r>
              <a:t>Author and Date</a:t>
            </a:r>
          </a:p>
        </p:txBody>
      </p:sp>
      <p:sp>
        <p:nvSpPr>
          <p:cNvPr id="13" name="Presentation Title"/>
          <p:cNvSpPr txBox="1"/>
          <p:nvPr>
            <p:ph type="title" hasCustomPrompt="1"/>
          </p:nvPr>
        </p:nvSpPr>
        <p:spPr>
          <a:xfrm>
            <a:off x="1219200" y="3543300"/>
            <a:ext cx="21945600" cy="4267200"/>
          </a:xfrm>
          <a:prstGeom prst="rect">
            <a:avLst/>
          </a:prstGeom>
        </p:spPr>
        <p:txBody>
          <a:bodyPr anchor="b"/>
          <a:lstStyle>
            <a:lvl1pPr>
              <a:defRPr spc="-128" sz="12800"/>
            </a:lvl1pPr>
          </a:lstStyle>
          <a:p>
            <a:pPr/>
            <a:r>
              <a:t>Presentation Title</a:t>
            </a:r>
          </a:p>
        </p:txBody>
      </p:sp>
      <p:sp>
        <p:nvSpPr>
          <p:cNvPr id="14" name="Body Level One…"/>
          <p:cNvSpPr txBox="1"/>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pc="-59" sz="6000">
                <a:latin typeface="Graphik Semibold"/>
                <a:ea typeface="Graphik Semibold"/>
                <a:cs typeface="Graphik Semibold"/>
                <a:sym typeface="Graphik Semibold"/>
              </a:defRPr>
            </a:lvl1pPr>
            <a:lvl2pPr marL="0" indent="457200" algn="ctr" defTabSz="825500">
              <a:lnSpc>
                <a:spcPct val="100000"/>
              </a:lnSpc>
              <a:spcBef>
                <a:spcPts val="0"/>
              </a:spcBef>
              <a:buSzTx/>
              <a:buNone/>
              <a:defRPr spc="-59" sz="6000">
                <a:latin typeface="Graphik Semibold"/>
                <a:ea typeface="Graphik Semibold"/>
                <a:cs typeface="Graphik Semibold"/>
                <a:sym typeface="Graphik Semibold"/>
              </a:defRPr>
            </a:lvl2pPr>
            <a:lvl3pPr marL="0" indent="914400" algn="ctr" defTabSz="825500">
              <a:lnSpc>
                <a:spcPct val="100000"/>
              </a:lnSpc>
              <a:spcBef>
                <a:spcPts val="0"/>
              </a:spcBef>
              <a:buSzTx/>
              <a:buNone/>
              <a:defRPr spc="-59" sz="6000">
                <a:latin typeface="Graphik Semibold"/>
                <a:ea typeface="Graphik Semibold"/>
                <a:cs typeface="Graphik Semibold"/>
                <a:sym typeface="Graphik Semibold"/>
              </a:defRPr>
            </a:lvl3pPr>
            <a:lvl4pPr marL="0" indent="1371600" algn="ctr" defTabSz="825500">
              <a:lnSpc>
                <a:spcPct val="100000"/>
              </a:lnSpc>
              <a:spcBef>
                <a:spcPts val="0"/>
              </a:spcBef>
              <a:buSzTx/>
              <a:buNone/>
              <a:defRPr spc="-59" sz="6000">
                <a:latin typeface="Graphik Semibold"/>
                <a:ea typeface="Graphik Semibold"/>
                <a:cs typeface="Graphik Semibold"/>
                <a:sym typeface="Graphik Semibold"/>
              </a:defRPr>
            </a:lvl4pPr>
            <a:lvl5pPr marL="0" indent="1828800" algn="ctr" defTabSz="825500">
              <a:lnSpc>
                <a:spcPct val="100000"/>
              </a:lnSpc>
              <a:spcBef>
                <a:spcPts val="0"/>
              </a:spcBef>
              <a:buSzTx/>
              <a:buNone/>
              <a:defRPr spc="-59" sz="6000">
                <a:latin typeface="Graphik Semibold"/>
                <a:ea typeface="Graphik Semibold"/>
                <a:cs typeface="Graphik Semibold"/>
                <a:sym typeface="Graphik Semibold"/>
              </a:defRPr>
            </a:lvl5pPr>
          </a:lstStyle>
          <a:p>
            <a:pPr/>
            <a:r>
              <a:t>Presentation Subtitle</a:t>
            </a:r>
          </a:p>
          <a:p>
            <a:pPr lvl="1"/>
            <a:r>
              <a:t/>
            </a:r>
          </a:p>
          <a:p>
            <a:pPr lvl="2"/>
            <a:r>
              <a:t/>
            </a:r>
          </a:p>
          <a:p>
            <a:pPr lvl="3"/>
            <a:r>
              <a:t/>
            </a:r>
          </a:p>
          <a:p>
            <a:pPr lvl="4"/>
            <a:r>
              <a:t/>
            </a:r>
          </a:p>
        </p:txBody>
      </p:sp>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99" name="Slide Title"/>
          <p:cNvSpPr txBox="1"/>
          <p:nvPr>
            <p:ph type="title" hasCustomPrompt="1"/>
          </p:nvPr>
        </p:nvSpPr>
        <p:spPr>
          <a:xfrm>
            <a:off x="1219200" y="774700"/>
            <a:ext cx="9753600" cy="1600200"/>
          </a:xfrm>
          <a:prstGeom prst="rect">
            <a:avLst/>
          </a:prstGeom>
        </p:spPr>
        <p:txBody>
          <a:bodyPr/>
          <a:lstStyle/>
          <a:p>
            <a:pPr/>
            <a:r>
              <a:t>Slide Title</a:t>
            </a:r>
          </a:p>
        </p:txBody>
      </p:sp>
      <p:sp>
        <p:nvSpPr>
          <p:cNvPr id="100" name="Sea against sky at sunset"/>
          <p:cNvSpPr/>
          <p:nvPr>
            <p:ph type="pic" idx="21"/>
          </p:nvPr>
        </p:nvSpPr>
        <p:spPr>
          <a:xfrm>
            <a:off x="12192644" y="718588"/>
            <a:ext cx="10972801" cy="12329624"/>
          </a:xfrm>
          <a:prstGeom prst="rect">
            <a:avLst/>
          </a:prstGeom>
        </p:spPr>
        <p:txBody>
          <a:bodyPr lIns="91439" tIns="45719" rIns="91439" bIns="45719">
            <a:noAutofit/>
          </a:bodyPr>
          <a:lstStyle/>
          <a:p>
            <a:pPr/>
          </a:p>
        </p:txBody>
      </p:sp>
      <p:sp>
        <p:nvSpPr>
          <p:cNvPr id="101" name="Slide Subtitle"/>
          <p:cNvSpPr txBox="1"/>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102" name="Body Level One…"/>
          <p:cNvSpPr txBox="1"/>
          <p:nvPr>
            <p:ph type="body" sz="half" idx="1" hasCustomPrompt="1"/>
          </p:nvPr>
        </p:nvSpPr>
        <p:spPr>
          <a:xfrm>
            <a:off x="1219200" y="4023221"/>
            <a:ext cx="9757569" cy="8384679"/>
          </a:xfrm>
          <a:prstGeom prst="rect">
            <a:avLst/>
          </a:prstGeom>
        </p:spPr>
        <p:txBody>
          <a:bodyPr/>
          <a:lstStyle/>
          <a:p>
            <a:pPr/>
            <a:r>
              <a:t>Slide bullet text</a:t>
            </a:r>
          </a:p>
          <a:p>
            <a:pPr lvl="1"/>
            <a:r>
              <a:t/>
            </a:r>
          </a:p>
          <a:p>
            <a:pPr lvl="2"/>
            <a:r>
              <a:t/>
            </a:r>
          </a:p>
          <a:p>
            <a:pPr lvl="3"/>
            <a:r>
              <a:t/>
            </a:r>
          </a:p>
          <a:p>
            <a:pPr lvl="4"/>
            <a:r>
              <a:t/>
            </a:r>
          </a:p>
        </p:txBody>
      </p:sp>
      <p:sp>
        <p:nvSpPr>
          <p:cNvPr id="103" name="Text"/>
          <p:cNvSpPr txBox="1"/>
          <p:nvPr>
            <p:ph type="body" sz="quarter" idx="23"/>
          </p:nvPr>
        </p:nvSpPr>
        <p:spPr>
          <a:xfrm>
            <a:off x="1219200" y="12686030"/>
            <a:ext cx="744017" cy="555753"/>
          </a:xfrm>
          <a:prstGeom prst="rect">
            <a:avLst/>
          </a:prstGeom>
        </p:spPr>
        <p:txBody>
          <a:bodyPr wrap="none" anchor="ctr">
            <a:spAutoFit/>
          </a:bodyPr>
          <a:lstStyle/>
          <a:p>
            <a:pPr marL="0" indent="0" defTabSz="2438400">
              <a:spcBef>
                <a:spcPts val="0"/>
              </a:spcBef>
              <a:buSzTx/>
              <a:buNone/>
              <a:defRPr sz="2400"/>
            </a:pPr>
          </a:p>
        </p:txBody>
      </p:sp>
      <p:sp>
        <p:nvSpPr>
          <p:cNvPr id="104"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105" name="Slide Number"/>
          <p:cNvSpPr txBox="1"/>
          <p:nvPr>
            <p:ph type="sldNum" sz="quarter" idx="2"/>
          </p:nvPr>
        </p:nvSpPr>
        <p:spPr>
          <a:xfrm>
            <a:off x="1200403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112" name="Slide Title"/>
          <p:cNvSpPr txBox="1"/>
          <p:nvPr>
            <p:ph type="title" hasCustomPrompt="1"/>
          </p:nvPr>
        </p:nvSpPr>
        <p:spPr>
          <a:prstGeom prst="rect">
            <a:avLst/>
          </a:prstGeom>
        </p:spPr>
        <p:txBody>
          <a:bodyPr/>
          <a:lstStyle>
            <a:lvl1pPr>
              <a:defRPr>
                <a:solidFill>
                  <a:srgbClr val="200018"/>
                </a:solidFill>
              </a:defRPr>
            </a:lvl1pPr>
          </a:lstStyle>
          <a:p>
            <a:pPr/>
            <a:r>
              <a:t>Slide Title</a:t>
            </a:r>
          </a:p>
        </p:txBody>
      </p:sp>
      <p:sp>
        <p:nvSpPr>
          <p:cNvPr id="113" name="Body Level One…"/>
          <p:cNvSpPr txBox="1"/>
          <p:nvPr>
            <p:ph type="body" idx="1" hasCustomPrompt="1"/>
          </p:nvPr>
        </p:nvSpPr>
        <p:spPr>
          <a:xfrm>
            <a:off x="1219200" y="4013200"/>
            <a:ext cx="21948577" cy="8483600"/>
          </a:xfrm>
          <a:prstGeom prst="rect">
            <a:avLst/>
          </a:prstGeom>
        </p:spPr>
        <p:txBody>
          <a:bodyPr/>
          <a:lstStyle/>
          <a:p>
            <a:pPr/>
            <a:r>
              <a:t>Slide bullet text</a:t>
            </a:r>
          </a:p>
          <a:p>
            <a:pPr lvl="1"/>
            <a:r>
              <a:t/>
            </a:r>
          </a:p>
          <a:p>
            <a:pPr lvl="2"/>
            <a:r>
              <a:t/>
            </a:r>
          </a:p>
          <a:p>
            <a:pPr lvl="3"/>
            <a:r>
              <a:t/>
            </a:r>
          </a:p>
          <a:p>
            <a:pPr lvl="4"/>
            <a:r>
              <a:t/>
            </a:r>
          </a:p>
        </p:txBody>
      </p:sp>
      <p:sp>
        <p:nvSpPr>
          <p:cNvPr id="114" name="Slide Subtitle"/>
          <p:cNvSpPr txBox="1"/>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115" name="Text"/>
          <p:cNvSpPr txBox="1"/>
          <p:nvPr>
            <p:ph type="body" sz="quarter" idx="22"/>
          </p:nvPr>
        </p:nvSpPr>
        <p:spPr>
          <a:xfrm>
            <a:off x="1952595" y="12761722"/>
            <a:ext cx="21212204" cy="404369"/>
          </a:xfrm>
          <a:prstGeom prst="rect">
            <a:avLst/>
          </a:prstGeom>
        </p:spPr>
        <p:txBody>
          <a:bodyPr anchor="ctr">
            <a:spAutoFit/>
          </a:bodyPr>
          <a:lstStyle/>
          <a:p>
            <a:pPr marL="0" indent="0" defTabSz="2438400">
              <a:spcBef>
                <a:spcPts val="0"/>
              </a:spcBef>
              <a:buSzTx/>
              <a:buNone/>
              <a:defRPr sz="1600"/>
            </a:pPr>
          </a:p>
        </p:txBody>
      </p:sp>
      <p:sp>
        <p:nvSpPr>
          <p:cNvPr id="116"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117" name="Slide Number"/>
          <p:cNvSpPr txBox="1"/>
          <p:nvPr>
            <p:ph type="sldNum" sz="quarter" idx="2"/>
          </p:nvPr>
        </p:nvSpPr>
        <p:spPr>
          <a:xfrm>
            <a:off x="1199768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24" name="Text"/>
          <p:cNvSpPr txBox="1"/>
          <p:nvPr>
            <p:ph type="body" sz="quarter" idx="21"/>
          </p:nvPr>
        </p:nvSpPr>
        <p:spPr>
          <a:xfrm>
            <a:off x="1952595" y="12761722"/>
            <a:ext cx="21212204" cy="404369"/>
          </a:xfrm>
          <a:prstGeom prst="rect">
            <a:avLst/>
          </a:prstGeom>
        </p:spPr>
        <p:txBody>
          <a:bodyPr anchor="ctr">
            <a:spAutoFit/>
          </a:bodyPr>
          <a:lstStyle/>
          <a:p>
            <a:pPr marL="0" indent="0" defTabSz="2438400">
              <a:spcBef>
                <a:spcPts val="0"/>
              </a:spcBef>
              <a:buSzTx/>
              <a:buNone/>
              <a:defRPr sz="1600"/>
            </a:pPr>
          </a:p>
        </p:txBody>
      </p:sp>
      <p:sp>
        <p:nvSpPr>
          <p:cNvPr id="125"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Picture right and 1 placeholder BG-White copy">
    <p:spTree>
      <p:nvGrpSpPr>
        <p:cNvPr id="1" name=""/>
        <p:cNvGrpSpPr/>
        <p:nvPr/>
      </p:nvGrpSpPr>
      <p:grpSpPr>
        <a:xfrm>
          <a:off x="0" y="0"/>
          <a:ext cx="0" cy="0"/>
          <a:chOff x="0" y="0"/>
          <a:chExt cx="0" cy="0"/>
        </a:xfrm>
      </p:grpSpPr>
      <p:sp>
        <p:nvSpPr>
          <p:cNvPr id="133" name="Picture Placeholder 2"/>
          <p:cNvSpPr/>
          <p:nvPr>
            <p:ph type="pic" idx="21"/>
          </p:nvPr>
        </p:nvSpPr>
        <p:spPr>
          <a:xfrm>
            <a:off x="0" y="0"/>
            <a:ext cx="12191998" cy="13716000"/>
          </a:xfrm>
          <a:prstGeom prst="rect">
            <a:avLst/>
          </a:prstGeom>
        </p:spPr>
        <p:txBody>
          <a:bodyPr lIns="91439" tIns="45719" rIns="91439" bIns="45719">
            <a:noAutofit/>
          </a:bodyPr>
          <a:lstStyle/>
          <a:p>
            <a:pPr/>
          </a:p>
        </p:txBody>
      </p:sp>
      <p:sp>
        <p:nvSpPr>
          <p:cNvPr id="134" name="Body Level One…"/>
          <p:cNvSpPr txBox="1"/>
          <p:nvPr>
            <p:ph type="body" sz="half" idx="1"/>
          </p:nvPr>
        </p:nvSpPr>
        <p:spPr>
          <a:xfrm>
            <a:off x="13090523" y="4182802"/>
            <a:ext cx="9828877" cy="8029597"/>
          </a:xfrm>
          <a:prstGeom prst="rect">
            <a:avLst/>
          </a:prstGeom>
        </p:spPr>
        <p:txBody>
          <a:bodyPr lIns="0" tIns="0" rIns="0" bIns="0"/>
          <a:lstStyle>
            <a:lvl1pPr marL="814583" indent="-773433" defTabSz="2438337">
              <a:buSzPct val="100000"/>
              <a:buFont typeface="Helvetica"/>
              <a:buChar char="–"/>
              <a:defRPr sz="5000">
                <a:latin typeface="Canela Deck Regular"/>
                <a:ea typeface="Canela Deck Regular"/>
                <a:cs typeface="Canela Deck Regular"/>
                <a:sym typeface="Canela Deck Regular"/>
              </a:defRPr>
            </a:lvl1pPr>
            <a:lvl2pPr marL="1225927" indent="-883925" defTabSz="2438337">
              <a:buSzPct val="100000"/>
              <a:buFont typeface="Helvetica"/>
              <a:buChar char="–"/>
              <a:defRPr sz="5000">
                <a:latin typeface="Canela Deck Regular"/>
                <a:ea typeface="Canela Deck Regular"/>
                <a:cs typeface="Canela Deck Regular"/>
                <a:sym typeface="Canela Deck Regular"/>
              </a:defRPr>
            </a:lvl2pPr>
            <a:lvl3pPr marL="1531927" indent="-883925" defTabSz="2438337">
              <a:buSzPct val="100000"/>
              <a:buFont typeface="Helvetica"/>
              <a:buChar char="–"/>
              <a:defRPr sz="5000">
                <a:latin typeface="Canela Deck Regular"/>
                <a:ea typeface="Canela Deck Regular"/>
                <a:cs typeface="Canela Deck Regular"/>
                <a:sym typeface="Canela Deck Regular"/>
              </a:defRPr>
            </a:lvl3pPr>
            <a:lvl4pPr marL="1985248" indent="-1031250" defTabSz="2438337">
              <a:buSzPct val="100000"/>
              <a:buFont typeface="Helvetica"/>
              <a:buChar char="–"/>
              <a:defRPr sz="5000">
                <a:latin typeface="Canela Deck Regular"/>
                <a:ea typeface="Canela Deck Regular"/>
                <a:cs typeface="Canela Deck Regular"/>
                <a:sym typeface="Canela Deck Regular"/>
              </a:defRPr>
            </a:lvl4pPr>
            <a:lvl5pPr marL="2259088" indent="-1031250" defTabSz="2438337">
              <a:buSzPct val="100000"/>
              <a:buFont typeface="Helvetica"/>
              <a:buChar char="–"/>
              <a:defRPr sz="5000">
                <a:latin typeface="Canela Deck Regular"/>
                <a:ea typeface="Canela Deck Regular"/>
                <a:cs typeface="Canela Deck Regular"/>
                <a:sym typeface="Canela Deck Regular"/>
              </a:defRPr>
            </a:lvl5pPr>
          </a:lstStyle>
          <a:p>
            <a:pPr/>
            <a:r>
              <a:t>Body Level One</a:t>
            </a:r>
          </a:p>
          <a:p>
            <a:pPr lvl="1"/>
            <a:r>
              <a:t>Body Level Two</a:t>
            </a:r>
          </a:p>
          <a:p>
            <a:pPr lvl="2"/>
            <a:r>
              <a:t>Body Level Three</a:t>
            </a:r>
          </a:p>
          <a:p>
            <a:pPr lvl="3"/>
            <a:r>
              <a:t>Body Level Four</a:t>
            </a:r>
          </a:p>
          <a:p>
            <a:pPr lvl="4"/>
            <a:r>
              <a:t>Body Level Five</a:t>
            </a:r>
          </a:p>
        </p:txBody>
      </p:sp>
      <p:sp>
        <p:nvSpPr>
          <p:cNvPr id="135" name="Title Text"/>
          <p:cNvSpPr txBox="1"/>
          <p:nvPr>
            <p:ph type="title"/>
          </p:nvPr>
        </p:nvSpPr>
        <p:spPr>
          <a:xfrm>
            <a:off x="13090523" y="1503599"/>
            <a:ext cx="10816010" cy="1595820"/>
          </a:xfrm>
          <a:prstGeom prst="rect">
            <a:avLst/>
          </a:prstGeom>
        </p:spPr>
        <p:txBody>
          <a:bodyPr lIns="0" tIns="0" rIns="0" bIns="0"/>
          <a:lstStyle>
            <a:lvl1pPr algn="l">
              <a:defRPr spc="-91" sz="9100"/>
            </a:lvl1pPr>
          </a:lstStyle>
          <a:p>
            <a:pPr/>
            <a:r>
              <a:t>Title Text</a:t>
            </a:r>
          </a:p>
        </p:txBody>
      </p:sp>
      <p:sp>
        <p:nvSpPr>
          <p:cNvPr id="136" name="Text"/>
          <p:cNvSpPr txBox="1"/>
          <p:nvPr>
            <p:ph type="body" sz="quarter" idx="22"/>
          </p:nvPr>
        </p:nvSpPr>
        <p:spPr>
          <a:xfrm>
            <a:off x="12192000" y="12643739"/>
            <a:ext cx="11914772" cy="366524"/>
          </a:xfrm>
          <a:prstGeom prst="rect">
            <a:avLst/>
          </a:prstGeom>
        </p:spPr>
        <p:txBody>
          <a:bodyPr anchor="ctr"/>
          <a:lstStyle/>
          <a:p>
            <a:pPr marL="218440" indent="-218440" defTabSz="975334">
              <a:spcBef>
                <a:spcPts val="900"/>
              </a:spcBef>
              <a:defRPr sz="1760"/>
            </a:pPr>
          </a:p>
        </p:txBody>
      </p:sp>
      <p:sp>
        <p:nvSpPr>
          <p:cNvPr id="137"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138" name="Slide Number"/>
          <p:cNvSpPr txBox="1"/>
          <p:nvPr>
            <p:ph type="sldNum" sz="quarter" idx="2"/>
          </p:nvPr>
        </p:nvSpPr>
        <p:spPr>
          <a:xfrm>
            <a:off x="17195801" y="12334243"/>
            <a:ext cx="279401" cy="378461"/>
          </a:xfrm>
          <a:prstGeom prst="rect">
            <a:avLst/>
          </a:prstGeom>
        </p:spPr>
        <p:txBody>
          <a:bodyPr lIns="0" tIns="0" rIns="0" bIns="0"/>
          <a:lstStyle>
            <a:lvl1pPr algn="r" defTabSz="1828800">
              <a:defRPr>
                <a:solidFill>
                  <a:srgbClr val="000000"/>
                </a:solidFill>
                <a:latin typeface="Canela Deck Regular"/>
                <a:ea typeface="Canela Deck Regular"/>
                <a:cs typeface="Canela Deck Regular"/>
                <a:sym typeface="Canela Deck Regula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145" name="Slide Title"/>
          <p:cNvSpPr txBox="1"/>
          <p:nvPr>
            <p:ph type="title" hasCustomPrompt="1"/>
          </p:nvPr>
        </p:nvSpPr>
        <p:spPr>
          <a:prstGeom prst="rect">
            <a:avLst/>
          </a:prstGeom>
        </p:spPr>
        <p:txBody>
          <a:bodyPr/>
          <a:lstStyle>
            <a:lvl1pPr algn="l">
              <a:defRPr spc="-91" sz="9100"/>
            </a:lvl1pPr>
          </a:lstStyle>
          <a:p>
            <a:pPr/>
            <a:r>
              <a:t>Slide Title</a:t>
            </a:r>
          </a:p>
        </p:txBody>
      </p:sp>
      <p:sp>
        <p:nvSpPr>
          <p:cNvPr id="146" name="Body Level One…"/>
          <p:cNvSpPr txBox="1"/>
          <p:nvPr>
            <p:ph type="body" sz="half" idx="1" hasCustomPrompt="1"/>
          </p:nvPr>
        </p:nvSpPr>
        <p:spPr>
          <a:xfrm>
            <a:off x="1219200" y="4013200"/>
            <a:ext cx="21948577" cy="5072496"/>
          </a:xfrm>
          <a:prstGeom prst="rect">
            <a:avLst/>
          </a:prstGeom>
        </p:spPr>
        <p:txBody>
          <a:bodyPr/>
          <a:lstStyle>
            <a:lvl1pPr marL="620567" indent="-620567" defTabSz="2438337">
              <a:defRPr sz="5000">
                <a:latin typeface="Canela Deck Regular"/>
                <a:ea typeface="Canela Deck Regular"/>
                <a:cs typeface="Canela Deck Regular"/>
                <a:sym typeface="Canela Deck Regular"/>
              </a:defRPr>
            </a:lvl1pPr>
            <a:lvl2pPr marL="1166668" indent="-620567" defTabSz="2438337">
              <a:defRPr sz="5000">
                <a:latin typeface="Canela Deck Regular"/>
                <a:ea typeface="Canela Deck Regular"/>
                <a:cs typeface="Canela Deck Regular"/>
                <a:sym typeface="Canela Deck Regular"/>
              </a:defRPr>
            </a:lvl2pPr>
            <a:lvl3pPr marL="1712766" indent="-620566" defTabSz="2438337">
              <a:defRPr sz="5000">
                <a:latin typeface="Canela Deck Regular"/>
                <a:ea typeface="Canela Deck Regular"/>
                <a:cs typeface="Canela Deck Regular"/>
                <a:sym typeface="Canela Deck Regular"/>
              </a:defRPr>
            </a:lvl3pPr>
            <a:lvl4pPr marL="2258866" indent="-620566" defTabSz="2438337">
              <a:defRPr sz="5000">
                <a:latin typeface="Canela Deck Regular"/>
                <a:ea typeface="Canela Deck Regular"/>
                <a:cs typeface="Canela Deck Regular"/>
                <a:sym typeface="Canela Deck Regular"/>
              </a:defRPr>
            </a:lvl4pPr>
            <a:lvl5pPr marL="2804966" indent="-620566" defTabSz="2438337">
              <a:defRPr sz="5000">
                <a:latin typeface="Canela Deck Regular"/>
                <a:ea typeface="Canela Deck Regular"/>
                <a:cs typeface="Canela Deck Regular"/>
                <a:sym typeface="Canela Deck Regular"/>
              </a:defRPr>
            </a:lvl5pPr>
          </a:lstStyle>
          <a:p>
            <a:pPr/>
            <a:r>
              <a:t>Slide bullet text</a:t>
            </a:r>
          </a:p>
          <a:p>
            <a:pPr lvl="1"/>
            <a:r>
              <a:t/>
            </a:r>
          </a:p>
          <a:p>
            <a:pPr lvl="2"/>
            <a:r>
              <a:t/>
            </a:r>
          </a:p>
          <a:p>
            <a:pPr lvl="3"/>
            <a:r>
              <a:t/>
            </a:r>
          </a:p>
          <a:p>
            <a:pPr lvl="4"/>
            <a:r>
              <a:t/>
            </a:r>
          </a:p>
        </p:txBody>
      </p:sp>
      <p:sp>
        <p:nvSpPr>
          <p:cNvPr id="147" name="Picture Placeholder 2"/>
          <p:cNvSpPr/>
          <p:nvPr>
            <p:ph type="pic" sz="half" idx="21"/>
          </p:nvPr>
        </p:nvSpPr>
        <p:spPr>
          <a:xfrm>
            <a:off x="12192000" y="3217260"/>
            <a:ext cx="12192000" cy="8832199"/>
          </a:xfrm>
          <a:prstGeom prst="rect">
            <a:avLst/>
          </a:prstGeom>
        </p:spPr>
        <p:txBody>
          <a:bodyPr lIns="91439" tIns="45719" rIns="91439" bIns="45719">
            <a:noAutofit/>
          </a:bodyPr>
          <a:lstStyle/>
          <a:p>
            <a:pPr/>
          </a:p>
        </p:txBody>
      </p:sp>
      <p:sp>
        <p:nvSpPr>
          <p:cNvPr id="148" name="Text"/>
          <p:cNvSpPr txBox="1"/>
          <p:nvPr>
            <p:ph type="body" sz="quarter" idx="22"/>
          </p:nvPr>
        </p:nvSpPr>
        <p:spPr>
          <a:xfrm>
            <a:off x="12192000" y="12643739"/>
            <a:ext cx="11914772" cy="366524"/>
          </a:xfrm>
          <a:prstGeom prst="rect">
            <a:avLst/>
          </a:prstGeom>
        </p:spPr>
        <p:txBody>
          <a:bodyPr anchor="ctr"/>
          <a:lstStyle/>
          <a:p>
            <a:pPr marL="218440" indent="-218440" defTabSz="975334">
              <a:spcBef>
                <a:spcPts val="900"/>
              </a:spcBef>
              <a:defRPr sz="1760"/>
            </a:pPr>
          </a:p>
        </p:txBody>
      </p:sp>
      <p:sp>
        <p:nvSpPr>
          <p:cNvPr id="149"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150" name="Slide Number"/>
          <p:cNvSpPr txBox="1"/>
          <p:nvPr>
            <p:ph type="sldNum" sz="quarter" idx="2"/>
          </p:nvPr>
        </p:nvSpPr>
        <p:spPr>
          <a:xfrm>
            <a:off x="11997690" y="12700002"/>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157" name="Slide Title"/>
          <p:cNvSpPr txBox="1"/>
          <p:nvPr>
            <p:ph type="title" hasCustomPrompt="1"/>
          </p:nvPr>
        </p:nvSpPr>
        <p:spPr>
          <a:xfrm>
            <a:off x="1219200" y="774700"/>
            <a:ext cx="9753600" cy="1600200"/>
          </a:xfrm>
          <a:prstGeom prst="rect">
            <a:avLst/>
          </a:prstGeom>
        </p:spPr>
        <p:txBody>
          <a:bodyPr/>
          <a:lstStyle>
            <a:lvl1pPr>
              <a:defRPr>
                <a:solidFill>
                  <a:srgbClr val="200018"/>
                </a:solidFill>
              </a:defRPr>
            </a:lvl1pPr>
          </a:lstStyle>
          <a:p>
            <a:pPr/>
            <a:r>
              <a:t>Slide Title</a:t>
            </a:r>
          </a:p>
        </p:txBody>
      </p:sp>
      <p:sp>
        <p:nvSpPr>
          <p:cNvPr id="158" name="Sea against sky at sunset"/>
          <p:cNvSpPr/>
          <p:nvPr>
            <p:ph type="pic" idx="21"/>
          </p:nvPr>
        </p:nvSpPr>
        <p:spPr>
          <a:xfrm>
            <a:off x="12192644" y="718588"/>
            <a:ext cx="10972801" cy="12329624"/>
          </a:xfrm>
          <a:prstGeom prst="rect">
            <a:avLst/>
          </a:prstGeom>
        </p:spPr>
        <p:txBody>
          <a:bodyPr lIns="91439" tIns="45719" rIns="91439" bIns="45719">
            <a:noAutofit/>
          </a:bodyPr>
          <a:lstStyle/>
          <a:p>
            <a:pPr/>
          </a:p>
        </p:txBody>
      </p:sp>
      <p:sp>
        <p:nvSpPr>
          <p:cNvPr id="159" name="Slide Subtitle"/>
          <p:cNvSpPr txBox="1"/>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160" name="Body Level One…"/>
          <p:cNvSpPr txBox="1"/>
          <p:nvPr>
            <p:ph type="body" sz="half" idx="1" hasCustomPrompt="1"/>
          </p:nvPr>
        </p:nvSpPr>
        <p:spPr>
          <a:xfrm>
            <a:off x="1219200" y="4023221"/>
            <a:ext cx="9757569" cy="8384679"/>
          </a:xfrm>
          <a:prstGeom prst="rect">
            <a:avLst/>
          </a:prstGeom>
        </p:spPr>
        <p:txBody>
          <a:bodyPr/>
          <a:lstStyle/>
          <a:p>
            <a:pPr/>
            <a:r>
              <a:t>Slide bullet text</a:t>
            </a:r>
          </a:p>
          <a:p>
            <a:pPr lvl="1"/>
            <a:r>
              <a:t/>
            </a:r>
          </a:p>
          <a:p>
            <a:pPr lvl="2"/>
            <a:r>
              <a:t/>
            </a:r>
          </a:p>
          <a:p>
            <a:pPr lvl="3"/>
            <a:r>
              <a:t/>
            </a:r>
          </a:p>
          <a:p>
            <a:pPr lvl="4"/>
            <a:r>
              <a:t/>
            </a:r>
          </a:p>
        </p:txBody>
      </p:sp>
      <p:sp>
        <p:nvSpPr>
          <p:cNvPr id="161" name="Text"/>
          <p:cNvSpPr txBox="1"/>
          <p:nvPr>
            <p:ph type="body" sz="quarter" idx="23"/>
          </p:nvPr>
        </p:nvSpPr>
        <p:spPr>
          <a:xfrm>
            <a:off x="1952595" y="12761722"/>
            <a:ext cx="21212204" cy="404369"/>
          </a:xfrm>
          <a:prstGeom prst="rect">
            <a:avLst/>
          </a:prstGeom>
        </p:spPr>
        <p:txBody>
          <a:bodyPr anchor="ctr">
            <a:spAutoFit/>
          </a:bodyPr>
          <a:lstStyle/>
          <a:p>
            <a:pPr marL="0" indent="0" defTabSz="2438400">
              <a:spcBef>
                <a:spcPts val="0"/>
              </a:spcBef>
              <a:buSzTx/>
              <a:buNone/>
              <a:defRPr sz="1600"/>
            </a:pPr>
          </a:p>
        </p:txBody>
      </p:sp>
      <p:sp>
        <p:nvSpPr>
          <p:cNvPr id="162"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163" name="Slide Number"/>
          <p:cNvSpPr txBox="1"/>
          <p:nvPr>
            <p:ph type="sldNum" sz="quarter" idx="2"/>
          </p:nvPr>
        </p:nvSpPr>
        <p:spPr>
          <a:xfrm>
            <a:off x="1200403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170" name="Slide Title"/>
          <p:cNvSpPr txBox="1"/>
          <p:nvPr>
            <p:ph type="title" hasCustomPrompt="1"/>
          </p:nvPr>
        </p:nvSpPr>
        <p:spPr>
          <a:xfrm>
            <a:off x="1219200" y="774700"/>
            <a:ext cx="9753600" cy="1600200"/>
          </a:xfrm>
          <a:prstGeom prst="rect">
            <a:avLst/>
          </a:prstGeom>
        </p:spPr>
        <p:txBody>
          <a:bodyPr/>
          <a:lstStyle>
            <a:lvl1pPr>
              <a:defRPr>
                <a:solidFill>
                  <a:srgbClr val="200018"/>
                </a:solidFill>
              </a:defRPr>
            </a:lvl1pPr>
          </a:lstStyle>
          <a:p>
            <a:pPr/>
            <a:r>
              <a:t>Slide Title</a:t>
            </a:r>
          </a:p>
        </p:txBody>
      </p:sp>
      <p:sp>
        <p:nvSpPr>
          <p:cNvPr id="171" name="Sea against sky at sunset"/>
          <p:cNvSpPr/>
          <p:nvPr>
            <p:ph type="pic" idx="21"/>
          </p:nvPr>
        </p:nvSpPr>
        <p:spPr>
          <a:xfrm>
            <a:off x="12192644" y="718588"/>
            <a:ext cx="10972801" cy="12329625"/>
          </a:xfrm>
          <a:prstGeom prst="rect">
            <a:avLst/>
          </a:prstGeom>
        </p:spPr>
        <p:txBody>
          <a:bodyPr lIns="91439" tIns="45719" rIns="91439" bIns="45719">
            <a:noAutofit/>
          </a:bodyPr>
          <a:lstStyle/>
          <a:p>
            <a:pPr/>
          </a:p>
        </p:txBody>
      </p:sp>
      <p:sp>
        <p:nvSpPr>
          <p:cNvPr id="172" name="Body Level One…"/>
          <p:cNvSpPr txBox="1"/>
          <p:nvPr>
            <p:ph type="body" sz="quarter" idx="1"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algn="ctr" defTabSz="825500">
              <a:lnSpc>
                <a:spcPct val="100000"/>
              </a:lnSpc>
              <a:spcBef>
                <a:spcPts val="0"/>
              </a:spcBef>
              <a:defRPr spc="-44">
                <a:latin typeface="Graphik Semibold"/>
                <a:ea typeface="Graphik Semibold"/>
                <a:cs typeface="Graphik Semibold"/>
                <a:sym typeface="Graphik Semibold"/>
              </a:defRPr>
            </a:lvl2pPr>
            <a:lvl3pPr algn="ctr" defTabSz="825500">
              <a:lnSpc>
                <a:spcPct val="100000"/>
              </a:lnSpc>
              <a:spcBef>
                <a:spcPts val="0"/>
              </a:spcBef>
              <a:defRPr spc="-44">
                <a:latin typeface="Graphik Semibold"/>
                <a:ea typeface="Graphik Semibold"/>
                <a:cs typeface="Graphik Semibold"/>
                <a:sym typeface="Graphik Semibold"/>
              </a:defRPr>
            </a:lvl3pPr>
            <a:lvl4pPr algn="ctr" defTabSz="825500">
              <a:lnSpc>
                <a:spcPct val="100000"/>
              </a:lnSpc>
              <a:spcBef>
                <a:spcPts val="0"/>
              </a:spcBef>
              <a:defRPr spc="-44">
                <a:latin typeface="Graphik Semibold"/>
                <a:ea typeface="Graphik Semibold"/>
                <a:cs typeface="Graphik Semibold"/>
                <a:sym typeface="Graphik Semibold"/>
              </a:defRPr>
            </a:lvl4pPr>
            <a:lvl5pPr algn="ctr" defTabSz="825500">
              <a:lnSpc>
                <a:spcPct val="100000"/>
              </a:lnSpc>
              <a:spcBef>
                <a:spcPts val="0"/>
              </a:spcBef>
              <a:defRPr spc="-44">
                <a:latin typeface="Graphik Semibold"/>
                <a:ea typeface="Graphik Semibold"/>
                <a:cs typeface="Graphik Semibold"/>
                <a:sym typeface="Graphik Semibold"/>
              </a:defRPr>
            </a:lvl5pPr>
          </a:lstStyle>
          <a:p>
            <a:pPr/>
            <a:r>
              <a:t>Slide Subtitle</a:t>
            </a:r>
          </a:p>
          <a:p>
            <a:pPr lvl="1"/>
            <a:r>
              <a:t/>
            </a:r>
          </a:p>
          <a:p>
            <a:pPr lvl="2"/>
            <a:r>
              <a:t/>
            </a:r>
          </a:p>
          <a:p>
            <a:pPr lvl="3"/>
            <a:r>
              <a:t/>
            </a:r>
          </a:p>
          <a:p>
            <a:pPr lvl="4"/>
            <a:r>
              <a:t/>
            </a:r>
          </a:p>
        </p:txBody>
      </p:sp>
      <p:sp>
        <p:nvSpPr>
          <p:cNvPr id="173" name="Body Level One…"/>
          <p:cNvSpPr txBox="1"/>
          <p:nvPr>
            <p:ph type="body" sz="half" idx="22" hasCustomPrompt="1"/>
          </p:nvPr>
        </p:nvSpPr>
        <p:spPr>
          <a:xfrm>
            <a:off x="1219199" y="4023221"/>
            <a:ext cx="9757571" cy="8384679"/>
          </a:xfrm>
          <a:prstGeom prst="rect">
            <a:avLst/>
          </a:prstGeom>
        </p:spPr>
        <p:txBody>
          <a:bodyPr/>
          <a:lstStyle>
            <a:lvl1pPr defTabSz="2438337"/>
          </a:lstStyle>
          <a:p>
            <a:pPr/>
            <a:r>
              <a:t>Slide bullet text</a:t>
            </a:r>
          </a:p>
        </p:txBody>
      </p:sp>
      <p:sp>
        <p:nvSpPr>
          <p:cNvPr id="174" name="Text"/>
          <p:cNvSpPr txBox="1"/>
          <p:nvPr>
            <p:ph type="body" sz="quarter" idx="23"/>
          </p:nvPr>
        </p:nvSpPr>
        <p:spPr>
          <a:xfrm>
            <a:off x="1952594" y="12761721"/>
            <a:ext cx="21212206" cy="404370"/>
          </a:xfrm>
          <a:prstGeom prst="rect">
            <a:avLst/>
          </a:prstGeom>
        </p:spPr>
        <p:txBody>
          <a:bodyPr anchor="ctr"/>
          <a:lstStyle/>
          <a:p>
            <a:pPr marL="218440" indent="-218440" defTabSz="975335">
              <a:spcBef>
                <a:spcPts val="900"/>
              </a:spcBef>
              <a:defRPr sz="1760"/>
            </a:pPr>
          </a:p>
        </p:txBody>
      </p:sp>
      <p:sp>
        <p:nvSpPr>
          <p:cNvPr id="175"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176" name="Slide Number"/>
          <p:cNvSpPr txBox="1"/>
          <p:nvPr>
            <p:ph type="sldNum" sz="quarter" idx="2"/>
          </p:nvPr>
        </p:nvSpPr>
        <p:spPr>
          <a:xfrm>
            <a:off x="12004040"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Picture right and 1 placeholder BG-White">
    <p:spTree>
      <p:nvGrpSpPr>
        <p:cNvPr id="1" name=""/>
        <p:cNvGrpSpPr/>
        <p:nvPr/>
      </p:nvGrpSpPr>
      <p:grpSpPr>
        <a:xfrm>
          <a:off x="0" y="0"/>
          <a:ext cx="0" cy="0"/>
          <a:chOff x="0" y="0"/>
          <a:chExt cx="0" cy="0"/>
        </a:xfrm>
      </p:grpSpPr>
      <p:sp>
        <p:nvSpPr>
          <p:cNvPr id="183" name="Age of Light Innovations 2025"/>
          <p:cNvSpPr txBox="1"/>
          <p:nvPr/>
        </p:nvSpPr>
        <p:spPr>
          <a:xfrm>
            <a:off x="21692209" y="7302"/>
            <a:ext cx="2675192" cy="3917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2025</a:t>
            </a:r>
          </a:p>
        </p:txBody>
      </p:sp>
      <p:sp>
        <p:nvSpPr>
          <p:cNvPr id="184" name="Picture Placeholder 2"/>
          <p:cNvSpPr/>
          <p:nvPr>
            <p:ph type="pic" idx="21"/>
          </p:nvPr>
        </p:nvSpPr>
        <p:spPr>
          <a:xfrm>
            <a:off x="12192000" y="0"/>
            <a:ext cx="12191998" cy="13716000"/>
          </a:xfrm>
          <a:prstGeom prst="rect">
            <a:avLst/>
          </a:prstGeom>
        </p:spPr>
        <p:txBody>
          <a:bodyPr lIns="91439" tIns="45719" rIns="91439" bIns="45719">
            <a:noAutofit/>
          </a:bodyPr>
          <a:lstStyle/>
          <a:p>
            <a:pPr/>
          </a:p>
        </p:txBody>
      </p:sp>
      <p:sp>
        <p:nvSpPr>
          <p:cNvPr id="185" name="Body Level One…"/>
          <p:cNvSpPr txBox="1"/>
          <p:nvPr>
            <p:ph type="body" sz="half" idx="1"/>
          </p:nvPr>
        </p:nvSpPr>
        <p:spPr>
          <a:xfrm>
            <a:off x="1101724" y="3899648"/>
            <a:ext cx="9828874" cy="8029596"/>
          </a:xfrm>
          <a:prstGeom prst="rect">
            <a:avLst/>
          </a:prstGeom>
        </p:spPr>
        <p:txBody>
          <a:bodyPr lIns="0" tIns="0" rIns="0" bIns="0"/>
          <a:lstStyle>
            <a:lvl1pPr marL="716148" indent="-674996" defTabSz="2446733">
              <a:spcBef>
                <a:spcPts val="2800"/>
              </a:spcBef>
              <a:buSzPct val="100000"/>
              <a:buFont typeface="Helvetica"/>
              <a:buChar char="–"/>
              <a:defRPr sz="4000">
                <a:latin typeface="Canela Deck Regular"/>
                <a:ea typeface="Canela Deck Regular"/>
                <a:cs typeface="Canela Deck Regular"/>
                <a:sym typeface="Canela Deck Regular"/>
              </a:defRPr>
            </a:lvl1pPr>
            <a:lvl2pPr marL="1113426" indent="-771426" defTabSz="2446733">
              <a:spcBef>
                <a:spcPts val="2800"/>
              </a:spcBef>
              <a:buSzPct val="100000"/>
              <a:buFont typeface="Helvetica"/>
              <a:buChar char="–"/>
              <a:defRPr sz="4000">
                <a:latin typeface="Canela Deck Regular"/>
                <a:ea typeface="Canela Deck Regular"/>
                <a:cs typeface="Canela Deck Regular"/>
                <a:sym typeface="Canela Deck Regular"/>
              </a:defRPr>
            </a:lvl2pPr>
            <a:lvl3pPr marL="1419427" indent="-771426" defTabSz="2446733">
              <a:spcBef>
                <a:spcPts val="2800"/>
              </a:spcBef>
              <a:buSzPct val="100000"/>
              <a:buFont typeface="Helvetica"/>
              <a:buChar char="–"/>
              <a:defRPr sz="4000">
                <a:latin typeface="Canela Deck Regular"/>
                <a:ea typeface="Canela Deck Regular"/>
                <a:cs typeface="Canela Deck Regular"/>
                <a:sym typeface="Canela Deck Regular"/>
              </a:defRPr>
            </a:lvl3pPr>
            <a:lvl4pPr marL="1854000" indent="-900000" defTabSz="2446733">
              <a:spcBef>
                <a:spcPts val="2800"/>
              </a:spcBef>
              <a:buSzPct val="100000"/>
              <a:buFont typeface="Helvetica"/>
              <a:buChar char="–"/>
              <a:defRPr sz="4000">
                <a:latin typeface="Canela Deck Regular"/>
                <a:ea typeface="Canela Deck Regular"/>
                <a:cs typeface="Canela Deck Regular"/>
                <a:sym typeface="Canela Deck Regular"/>
              </a:defRPr>
            </a:lvl4pPr>
            <a:lvl5pPr marL="2127836" indent="-900000" defTabSz="2446733">
              <a:spcBef>
                <a:spcPts val="2800"/>
              </a:spcBef>
              <a:buSzPct val="100000"/>
              <a:buFont typeface="Helvetica"/>
              <a:buChar char="–"/>
              <a:defRPr sz="4000">
                <a:latin typeface="Canela Deck Regular"/>
                <a:ea typeface="Canela Deck Regular"/>
                <a:cs typeface="Canela Deck Regular"/>
                <a:sym typeface="Canela Deck Regular"/>
              </a:defRPr>
            </a:lvl5pPr>
          </a:lstStyle>
          <a:p>
            <a:pPr/>
            <a:r>
              <a:t>Body Level One</a:t>
            </a:r>
          </a:p>
          <a:p>
            <a:pPr lvl="1"/>
            <a:r>
              <a:t>Body Level Two</a:t>
            </a:r>
          </a:p>
          <a:p>
            <a:pPr lvl="2"/>
            <a:r>
              <a:t>Body Level Three</a:t>
            </a:r>
          </a:p>
          <a:p>
            <a:pPr lvl="3"/>
            <a:r>
              <a:t>Body Level Four</a:t>
            </a:r>
          </a:p>
          <a:p>
            <a:pPr lvl="4"/>
            <a:r>
              <a:t>Body Level Five</a:t>
            </a:r>
          </a:p>
        </p:txBody>
      </p:sp>
      <p:sp>
        <p:nvSpPr>
          <p:cNvPr id="186" name="Title Text"/>
          <p:cNvSpPr txBox="1"/>
          <p:nvPr>
            <p:ph type="title"/>
          </p:nvPr>
        </p:nvSpPr>
        <p:spPr>
          <a:xfrm>
            <a:off x="1177082" y="1220446"/>
            <a:ext cx="9753514" cy="1022405"/>
          </a:xfrm>
          <a:prstGeom prst="rect">
            <a:avLst/>
          </a:prstGeom>
        </p:spPr>
        <p:txBody>
          <a:bodyPr lIns="0" tIns="0" rIns="0" bIns="0"/>
          <a:lstStyle>
            <a:lvl1pPr algn="l" defTabSz="2446733">
              <a:lnSpc>
                <a:spcPct val="70000"/>
              </a:lnSpc>
              <a:defRPr spc="-96" sz="9600">
                <a:latin typeface="Canela Deck Bold"/>
                <a:ea typeface="Canela Deck Bold"/>
                <a:cs typeface="Canela Deck Bold"/>
                <a:sym typeface="Canela Deck Bold"/>
              </a:defRPr>
            </a:lvl1pPr>
          </a:lstStyle>
          <a:p>
            <a:pPr/>
            <a:r>
              <a:t>Title Text</a:t>
            </a:r>
          </a:p>
        </p:txBody>
      </p:sp>
      <p:sp>
        <p:nvSpPr>
          <p:cNvPr id="187"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188" name="Slide Number"/>
          <p:cNvSpPr txBox="1"/>
          <p:nvPr>
            <p:ph type="sldNum" sz="quarter" idx="2"/>
          </p:nvPr>
        </p:nvSpPr>
        <p:spPr>
          <a:xfrm>
            <a:off x="17229331" y="12334244"/>
            <a:ext cx="245873" cy="378461"/>
          </a:xfrm>
          <a:prstGeom prst="rect">
            <a:avLst/>
          </a:prstGeom>
        </p:spPr>
        <p:txBody>
          <a:bodyPr lIns="0" tIns="0" rIns="0" bIns="0"/>
          <a:lstStyle>
            <a:lvl1pPr algn="r" defTabSz="1828800">
              <a:defRPr>
                <a:solidFill>
                  <a:srgbClr val="000000"/>
                </a:solidFill>
                <a:latin typeface="Canela Text Regular"/>
                <a:ea typeface="Canela Text Regular"/>
                <a:cs typeface="Canela Text Regular"/>
                <a:sym typeface="Canela Text Regula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195" name="Slide Title"/>
          <p:cNvSpPr txBox="1"/>
          <p:nvPr>
            <p:ph type="title" hasCustomPrompt="1"/>
          </p:nvPr>
        </p:nvSpPr>
        <p:spPr>
          <a:xfrm>
            <a:off x="1219200" y="774700"/>
            <a:ext cx="9753600" cy="1600200"/>
          </a:xfrm>
          <a:prstGeom prst="rect">
            <a:avLst/>
          </a:prstGeom>
        </p:spPr>
        <p:txBody>
          <a:bodyPr/>
          <a:lstStyle>
            <a:lvl1pPr>
              <a:defRPr>
                <a:solidFill>
                  <a:srgbClr val="200018"/>
                </a:solidFill>
              </a:defRPr>
            </a:lvl1pPr>
          </a:lstStyle>
          <a:p>
            <a:pPr/>
            <a:r>
              <a:t>Slide Title</a:t>
            </a:r>
          </a:p>
        </p:txBody>
      </p:sp>
      <p:sp>
        <p:nvSpPr>
          <p:cNvPr id="196" name="Sea against sky at sunset"/>
          <p:cNvSpPr/>
          <p:nvPr>
            <p:ph type="pic" idx="21"/>
          </p:nvPr>
        </p:nvSpPr>
        <p:spPr>
          <a:xfrm>
            <a:off x="12192644" y="718588"/>
            <a:ext cx="10972801" cy="12329625"/>
          </a:xfrm>
          <a:prstGeom prst="rect">
            <a:avLst/>
          </a:prstGeom>
        </p:spPr>
        <p:txBody>
          <a:bodyPr lIns="91439" tIns="45719" rIns="91439" bIns="45719">
            <a:noAutofit/>
          </a:bodyPr>
          <a:lstStyle/>
          <a:p>
            <a:pPr/>
          </a:p>
        </p:txBody>
      </p:sp>
      <p:sp>
        <p:nvSpPr>
          <p:cNvPr id="197" name="Body Level One…"/>
          <p:cNvSpPr txBox="1"/>
          <p:nvPr>
            <p:ph type="body" sz="quarter" idx="1"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algn="ctr" defTabSz="825500">
              <a:lnSpc>
                <a:spcPct val="100000"/>
              </a:lnSpc>
              <a:spcBef>
                <a:spcPts val="0"/>
              </a:spcBef>
              <a:defRPr spc="-44">
                <a:latin typeface="Graphik Semibold"/>
                <a:ea typeface="Graphik Semibold"/>
                <a:cs typeface="Graphik Semibold"/>
                <a:sym typeface="Graphik Semibold"/>
              </a:defRPr>
            </a:lvl2pPr>
            <a:lvl3pPr algn="ctr" defTabSz="825500">
              <a:lnSpc>
                <a:spcPct val="100000"/>
              </a:lnSpc>
              <a:spcBef>
                <a:spcPts val="0"/>
              </a:spcBef>
              <a:defRPr spc="-44">
                <a:latin typeface="Graphik Semibold"/>
                <a:ea typeface="Graphik Semibold"/>
                <a:cs typeface="Graphik Semibold"/>
                <a:sym typeface="Graphik Semibold"/>
              </a:defRPr>
            </a:lvl3pPr>
            <a:lvl4pPr algn="ctr" defTabSz="825500">
              <a:lnSpc>
                <a:spcPct val="100000"/>
              </a:lnSpc>
              <a:spcBef>
                <a:spcPts val="0"/>
              </a:spcBef>
              <a:defRPr spc="-44">
                <a:latin typeface="Graphik Semibold"/>
                <a:ea typeface="Graphik Semibold"/>
                <a:cs typeface="Graphik Semibold"/>
                <a:sym typeface="Graphik Semibold"/>
              </a:defRPr>
            </a:lvl4pPr>
            <a:lvl5pPr algn="ctr" defTabSz="825500">
              <a:lnSpc>
                <a:spcPct val="100000"/>
              </a:lnSpc>
              <a:spcBef>
                <a:spcPts val="0"/>
              </a:spcBef>
              <a:defRPr spc="-44">
                <a:latin typeface="Graphik Semibold"/>
                <a:ea typeface="Graphik Semibold"/>
                <a:cs typeface="Graphik Semibold"/>
                <a:sym typeface="Graphik Semibold"/>
              </a:defRPr>
            </a:lvl5pPr>
          </a:lstStyle>
          <a:p>
            <a:pPr/>
            <a:r>
              <a:t>Slide Subtitle</a:t>
            </a:r>
          </a:p>
          <a:p>
            <a:pPr lvl="1"/>
            <a:r>
              <a:t/>
            </a:r>
          </a:p>
          <a:p>
            <a:pPr lvl="2"/>
            <a:r>
              <a:t/>
            </a:r>
          </a:p>
          <a:p>
            <a:pPr lvl="3"/>
            <a:r>
              <a:t/>
            </a:r>
          </a:p>
          <a:p>
            <a:pPr lvl="4"/>
            <a:r>
              <a:t/>
            </a:r>
          </a:p>
        </p:txBody>
      </p:sp>
      <p:sp>
        <p:nvSpPr>
          <p:cNvPr id="198" name="Body Level One…"/>
          <p:cNvSpPr txBox="1"/>
          <p:nvPr>
            <p:ph type="body" sz="half" idx="22" hasCustomPrompt="1"/>
          </p:nvPr>
        </p:nvSpPr>
        <p:spPr>
          <a:xfrm>
            <a:off x="1219199" y="4023221"/>
            <a:ext cx="9757572" cy="8384679"/>
          </a:xfrm>
          <a:prstGeom prst="rect">
            <a:avLst/>
          </a:prstGeom>
        </p:spPr>
        <p:txBody>
          <a:bodyPr/>
          <a:lstStyle>
            <a:lvl1pPr defTabSz="2438337"/>
          </a:lstStyle>
          <a:p>
            <a:pPr/>
            <a:r>
              <a:t>Slide bullet text</a:t>
            </a:r>
          </a:p>
        </p:txBody>
      </p:sp>
      <p:sp>
        <p:nvSpPr>
          <p:cNvPr id="199" name="Text"/>
          <p:cNvSpPr txBox="1"/>
          <p:nvPr>
            <p:ph type="body" sz="quarter" idx="23"/>
          </p:nvPr>
        </p:nvSpPr>
        <p:spPr>
          <a:xfrm>
            <a:off x="1952593" y="12761721"/>
            <a:ext cx="21212207" cy="404371"/>
          </a:xfrm>
          <a:prstGeom prst="rect">
            <a:avLst/>
          </a:prstGeom>
        </p:spPr>
        <p:txBody>
          <a:bodyPr anchor="ctr"/>
          <a:lstStyle/>
          <a:p>
            <a:pPr marL="218440" indent="-218440" defTabSz="975334">
              <a:spcBef>
                <a:spcPts val="900"/>
              </a:spcBef>
              <a:defRPr sz="1760"/>
            </a:pPr>
          </a:p>
        </p:txBody>
      </p:sp>
      <p:sp>
        <p:nvSpPr>
          <p:cNvPr id="200"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201" name="Slide Number"/>
          <p:cNvSpPr txBox="1"/>
          <p:nvPr>
            <p:ph type="sldNum" sz="quarter" idx="2"/>
          </p:nvPr>
        </p:nvSpPr>
        <p:spPr>
          <a:xfrm>
            <a:off x="12004040"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208" name="Slide Title"/>
          <p:cNvSpPr txBox="1"/>
          <p:nvPr>
            <p:ph type="title" hasCustomPrompt="1"/>
          </p:nvPr>
        </p:nvSpPr>
        <p:spPr>
          <a:xfrm>
            <a:off x="1219200" y="774700"/>
            <a:ext cx="9753600" cy="1600200"/>
          </a:xfrm>
          <a:prstGeom prst="rect">
            <a:avLst/>
          </a:prstGeom>
        </p:spPr>
        <p:txBody>
          <a:bodyPr/>
          <a:lstStyle/>
          <a:p>
            <a:pPr/>
            <a:r>
              <a:t>Slide Title</a:t>
            </a:r>
          </a:p>
        </p:txBody>
      </p:sp>
      <p:sp>
        <p:nvSpPr>
          <p:cNvPr id="209" name="Sea against sky at sunset"/>
          <p:cNvSpPr/>
          <p:nvPr>
            <p:ph type="pic" idx="21"/>
          </p:nvPr>
        </p:nvSpPr>
        <p:spPr>
          <a:xfrm>
            <a:off x="12192644" y="718588"/>
            <a:ext cx="10972801" cy="12329625"/>
          </a:xfrm>
          <a:prstGeom prst="rect">
            <a:avLst/>
          </a:prstGeom>
        </p:spPr>
        <p:txBody>
          <a:bodyPr lIns="91439" tIns="45719" rIns="91439" bIns="45719">
            <a:noAutofit/>
          </a:bodyPr>
          <a:lstStyle/>
          <a:p>
            <a:pPr/>
          </a:p>
        </p:txBody>
      </p:sp>
      <p:sp>
        <p:nvSpPr>
          <p:cNvPr id="210" name="Body Level One…"/>
          <p:cNvSpPr txBox="1"/>
          <p:nvPr>
            <p:ph type="body" sz="quarter" idx="1"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algn="ctr" defTabSz="825500">
              <a:lnSpc>
                <a:spcPct val="100000"/>
              </a:lnSpc>
              <a:spcBef>
                <a:spcPts val="0"/>
              </a:spcBef>
              <a:defRPr spc="-44">
                <a:latin typeface="Graphik Semibold"/>
                <a:ea typeface="Graphik Semibold"/>
                <a:cs typeface="Graphik Semibold"/>
                <a:sym typeface="Graphik Semibold"/>
              </a:defRPr>
            </a:lvl2pPr>
            <a:lvl3pPr algn="ctr" defTabSz="825500">
              <a:lnSpc>
                <a:spcPct val="100000"/>
              </a:lnSpc>
              <a:spcBef>
                <a:spcPts val="0"/>
              </a:spcBef>
              <a:defRPr spc="-44">
                <a:latin typeface="Graphik Semibold"/>
                <a:ea typeface="Graphik Semibold"/>
                <a:cs typeface="Graphik Semibold"/>
                <a:sym typeface="Graphik Semibold"/>
              </a:defRPr>
            </a:lvl3pPr>
            <a:lvl4pPr algn="ctr" defTabSz="825500">
              <a:lnSpc>
                <a:spcPct val="100000"/>
              </a:lnSpc>
              <a:spcBef>
                <a:spcPts val="0"/>
              </a:spcBef>
              <a:defRPr spc="-44">
                <a:latin typeface="Graphik Semibold"/>
                <a:ea typeface="Graphik Semibold"/>
                <a:cs typeface="Graphik Semibold"/>
                <a:sym typeface="Graphik Semibold"/>
              </a:defRPr>
            </a:lvl4pPr>
            <a:lvl5pPr algn="ctr" defTabSz="825500">
              <a:lnSpc>
                <a:spcPct val="100000"/>
              </a:lnSpc>
              <a:spcBef>
                <a:spcPts val="0"/>
              </a:spcBef>
              <a:defRPr spc="-44">
                <a:latin typeface="Graphik Semibold"/>
                <a:ea typeface="Graphik Semibold"/>
                <a:cs typeface="Graphik Semibold"/>
                <a:sym typeface="Graphik Semibold"/>
              </a:defRPr>
            </a:lvl5pPr>
          </a:lstStyle>
          <a:p>
            <a:pPr/>
            <a:r>
              <a:t>Slide Subtitle</a:t>
            </a:r>
          </a:p>
          <a:p>
            <a:pPr lvl="1"/>
            <a:r>
              <a:t/>
            </a:r>
          </a:p>
          <a:p>
            <a:pPr lvl="2"/>
            <a:r>
              <a:t/>
            </a:r>
          </a:p>
          <a:p>
            <a:pPr lvl="3"/>
            <a:r>
              <a:t/>
            </a:r>
          </a:p>
          <a:p>
            <a:pPr lvl="4"/>
            <a:r>
              <a:t/>
            </a:r>
          </a:p>
        </p:txBody>
      </p:sp>
      <p:sp>
        <p:nvSpPr>
          <p:cNvPr id="211" name="Body Level One…"/>
          <p:cNvSpPr txBox="1"/>
          <p:nvPr>
            <p:ph type="body" sz="half" idx="22" hasCustomPrompt="1"/>
          </p:nvPr>
        </p:nvSpPr>
        <p:spPr>
          <a:xfrm>
            <a:off x="1219199" y="4023221"/>
            <a:ext cx="9757572" cy="8384679"/>
          </a:xfrm>
          <a:prstGeom prst="rect">
            <a:avLst/>
          </a:prstGeom>
        </p:spPr>
        <p:txBody>
          <a:bodyPr/>
          <a:lstStyle>
            <a:lvl1pPr defTabSz="2438337"/>
          </a:lstStyle>
          <a:p>
            <a:pPr/>
            <a:r>
              <a:t>Slide bullet text</a:t>
            </a:r>
          </a:p>
        </p:txBody>
      </p:sp>
      <p:sp>
        <p:nvSpPr>
          <p:cNvPr id="212" name="Text"/>
          <p:cNvSpPr txBox="1"/>
          <p:nvPr>
            <p:ph type="body" sz="quarter" idx="23"/>
          </p:nvPr>
        </p:nvSpPr>
        <p:spPr>
          <a:xfrm>
            <a:off x="1219200" y="12686030"/>
            <a:ext cx="744017" cy="555755"/>
          </a:xfrm>
          <a:prstGeom prst="rect">
            <a:avLst/>
          </a:prstGeom>
        </p:spPr>
        <p:txBody>
          <a:bodyPr anchor="ctr"/>
          <a:lstStyle/>
          <a:p>
            <a:pPr marL="300354" indent="-300354" defTabSz="1341085">
              <a:spcBef>
                <a:spcPts val="1300"/>
              </a:spcBef>
              <a:defRPr sz="2420"/>
            </a:pPr>
          </a:p>
        </p:txBody>
      </p:sp>
      <p:sp>
        <p:nvSpPr>
          <p:cNvPr id="213"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214" name="Slide Number"/>
          <p:cNvSpPr txBox="1"/>
          <p:nvPr>
            <p:ph type="sldNum" sz="quarter" idx="2"/>
          </p:nvPr>
        </p:nvSpPr>
        <p:spPr>
          <a:xfrm>
            <a:off x="12004040"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2" name="Text"/>
          <p:cNvSpPr txBox="1"/>
          <p:nvPr>
            <p:ph type="body" sz="quarter" idx="21"/>
          </p:nvPr>
        </p:nvSpPr>
        <p:spPr>
          <a:xfrm>
            <a:off x="1952595" y="12799568"/>
            <a:ext cx="21212204" cy="328677"/>
          </a:xfrm>
          <a:prstGeom prst="rect">
            <a:avLst/>
          </a:prstGeom>
        </p:spPr>
        <p:txBody>
          <a:bodyPr anchor="ctr">
            <a:spAutoFit/>
          </a:bodyPr>
          <a:lstStyle/>
          <a:p>
            <a:pPr marL="0" indent="0" defTabSz="2438400">
              <a:spcBef>
                <a:spcPts val="0"/>
              </a:spcBef>
              <a:buSzTx/>
              <a:buNone/>
              <a:defRPr sz="1200"/>
            </a:pP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221" name="Slide Title"/>
          <p:cNvSpPr txBox="1"/>
          <p:nvPr>
            <p:ph type="title" hasCustomPrompt="1"/>
          </p:nvPr>
        </p:nvSpPr>
        <p:spPr>
          <a:prstGeom prst="rect">
            <a:avLst/>
          </a:prstGeom>
        </p:spPr>
        <p:txBody>
          <a:bodyPr/>
          <a:lstStyle>
            <a:lvl1pPr algn="l">
              <a:defRPr>
                <a:solidFill>
                  <a:srgbClr val="200018"/>
                </a:solidFill>
              </a:defRPr>
            </a:lvl1pPr>
          </a:lstStyle>
          <a:p>
            <a:pPr/>
            <a:r>
              <a:t>Slide Title</a:t>
            </a:r>
          </a:p>
        </p:txBody>
      </p:sp>
      <p:sp>
        <p:nvSpPr>
          <p:cNvPr id="222" name="Body Level One…"/>
          <p:cNvSpPr txBox="1"/>
          <p:nvPr>
            <p:ph type="body" idx="1" hasCustomPrompt="1"/>
          </p:nvPr>
        </p:nvSpPr>
        <p:spPr>
          <a:xfrm>
            <a:off x="1219200" y="4013200"/>
            <a:ext cx="21948577" cy="8483600"/>
          </a:xfrm>
          <a:prstGeom prst="rect">
            <a:avLst/>
          </a:prstGeom>
        </p:spPr>
        <p:txBody>
          <a:bodyPr/>
          <a:lstStyle>
            <a:lvl1pPr defTabSz="2438337"/>
            <a:lvl2pPr defTabSz="2438337"/>
            <a:lvl3pPr defTabSz="2438337"/>
            <a:lvl4pPr defTabSz="2438337"/>
            <a:lvl5pPr defTabSz="2438337"/>
          </a:lstStyle>
          <a:p>
            <a:pPr/>
            <a:r>
              <a:t>Slide bullet text</a:t>
            </a:r>
          </a:p>
          <a:p>
            <a:pPr lvl="1"/>
            <a:r>
              <a:t/>
            </a:r>
          </a:p>
          <a:p>
            <a:pPr lvl="2"/>
            <a:r>
              <a:t/>
            </a:r>
          </a:p>
          <a:p>
            <a:pPr lvl="3"/>
            <a:r>
              <a:t/>
            </a:r>
          </a:p>
          <a:p>
            <a:pPr lvl="4"/>
            <a:r>
              <a:t/>
            </a:r>
          </a:p>
        </p:txBody>
      </p:sp>
      <p:sp>
        <p:nvSpPr>
          <p:cNvPr id="223" name="Slide Subtitle"/>
          <p:cNvSpPr txBox="1"/>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100">
                <a:latin typeface="Graphik Semibold"/>
                <a:ea typeface="Graphik Semibold"/>
                <a:cs typeface="Graphik Semibold"/>
                <a:sym typeface="Graphik Semibold"/>
              </a:defRPr>
            </a:lvl1pPr>
          </a:lstStyle>
          <a:p>
            <a:pPr/>
            <a:r>
              <a:t>Slide Subtitle</a:t>
            </a:r>
          </a:p>
        </p:txBody>
      </p:sp>
      <p:sp>
        <p:nvSpPr>
          <p:cNvPr id="224" name="Text"/>
          <p:cNvSpPr txBox="1"/>
          <p:nvPr>
            <p:ph type="body" sz="quarter" idx="22"/>
          </p:nvPr>
        </p:nvSpPr>
        <p:spPr>
          <a:xfrm>
            <a:off x="1952593" y="12761721"/>
            <a:ext cx="21212207" cy="404371"/>
          </a:xfrm>
          <a:prstGeom prst="rect">
            <a:avLst/>
          </a:prstGeom>
        </p:spPr>
        <p:txBody>
          <a:bodyPr/>
          <a:lstStyle/>
          <a:p>
            <a:pPr marL="218440" indent="-218440" defTabSz="975334">
              <a:spcBef>
                <a:spcPts val="900"/>
              </a:spcBef>
              <a:defRPr sz="1760"/>
            </a:pPr>
          </a:p>
        </p:txBody>
      </p:sp>
      <p:sp>
        <p:nvSpPr>
          <p:cNvPr id="225"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226" name="Slide Number"/>
          <p:cNvSpPr txBox="1"/>
          <p:nvPr>
            <p:ph type="sldNum" sz="quarter" idx="2"/>
          </p:nvPr>
        </p:nvSpPr>
        <p:spPr>
          <a:xfrm>
            <a:off x="11997690"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233" name="Body Level One…"/>
          <p:cNvSpPr txBox="1"/>
          <p:nvPr>
            <p:ph type="body" sz="quarter" idx="1"/>
          </p:nvPr>
        </p:nvSpPr>
        <p:spPr>
          <a:xfrm>
            <a:off x="1952594" y="12345485"/>
            <a:ext cx="21212206" cy="820606"/>
          </a:xfrm>
          <a:prstGeom prst="rect">
            <a:avLst/>
          </a:prstGeom>
        </p:spPr>
        <p:txBody>
          <a:bodyPr/>
          <a:lstStyle>
            <a:lvl1pPr marL="0" indent="0" defTabSz="1828800">
              <a:lnSpc>
                <a:spcPct val="100000"/>
              </a:lnSpc>
              <a:spcBef>
                <a:spcPts val="0"/>
              </a:spcBef>
              <a:buSzTx/>
              <a:buNone/>
              <a:defRPr sz="1600">
                <a:latin typeface="Gill Sans"/>
                <a:ea typeface="Gill Sans"/>
                <a:cs typeface="Gill Sans"/>
                <a:sym typeface="Gill Sans"/>
              </a:defRPr>
            </a:lvl1pPr>
            <a:lvl2pPr marL="0" indent="228600" defTabSz="1828800">
              <a:lnSpc>
                <a:spcPct val="100000"/>
              </a:lnSpc>
              <a:spcBef>
                <a:spcPts val="0"/>
              </a:spcBef>
              <a:buSzTx/>
              <a:buNone/>
              <a:defRPr sz="1600">
                <a:latin typeface="Gill Sans"/>
                <a:ea typeface="Gill Sans"/>
                <a:cs typeface="Gill Sans"/>
                <a:sym typeface="Gill Sans"/>
              </a:defRPr>
            </a:lvl2pPr>
            <a:lvl3pPr marL="0" indent="457200" defTabSz="1828800">
              <a:lnSpc>
                <a:spcPct val="100000"/>
              </a:lnSpc>
              <a:spcBef>
                <a:spcPts val="0"/>
              </a:spcBef>
              <a:buSzTx/>
              <a:buNone/>
              <a:defRPr sz="1600">
                <a:latin typeface="Gill Sans"/>
                <a:ea typeface="Gill Sans"/>
                <a:cs typeface="Gill Sans"/>
                <a:sym typeface="Gill Sans"/>
              </a:defRPr>
            </a:lvl3pPr>
            <a:lvl4pPr marL="0" indent="685800" defTabSz="1828800">
              <a:lnSpc>
                <a:spcPct val="100000"/>
              </a:lnSpc>
              <a:spcBef>
                <a:spcPts val="0"/>
              </a:spcBef>
              <a:buSzTx/>
              <a:buNone/>
              <a:defRPr sz="1600">
                <a:latin typeface="Gill Sans"/>
                <a:ea typeface="Gill Sans"/>
                <a:cs typeface="Gill Sans"/>
                <a:sym typeface="Gill Sans"/>
              </a:defRPr>
            </a:lvl4pPr>
            <a:lvl5pPr marL="0" indent="914400" defTabSz="1828800">
              <a:lnSpc>
                <a:spcPct val="100000"/>
              </a:lnSpc>
              <a:spcBef>
                <a:spcPts val="0"/>
              </a:spcBef>
              <a:buSzTx/>
              <a:buNone/>
              <a:defRPr sz="16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34"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235"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242" name="Body Level One…"/>
          <p:cNvSpPr txBox="1"/>
          <p:nvPr>
            <p:ph type="body" sz="quarter" idx="1"/>
          </p:nvPr>
        </p:nvSpPr>
        <p:spPr>
          <a:xfrm>
            <a:off x="1952594" y="12761721"/>
            <a:ext cx="21212206" cy="404370"/>
          </a:xfrm>
          <a:prstGeom prst="rect">
            <a:avLst/>
          </a:prstGeom>
        </p:spPr>
        <p:txBody>
          <a:bodyPr anchor="ctr"/>
          <a:lstStyle>
            <a:lvl1pPr defTabSz="2438337"/>
            <a:lvl2pPr defTabSz="2438337"/>
            <a:lvl3pPr defTabSz="2438337"/>
            <a:lvl4pPr defTabSz="2438337"/>
            <a:lvl5pPr defTabSz="2438337"/>
          </a:lstStyle>
          <a:p>
            <a:pPr/>
            <a:r>
              <a:t>Body Level One</a:t>
            </a:r>
          </a:p>
          <a:p>
            <a:pPr lvl="1"/>
            <a:r>
              <a:t>Body Level Two</a:t>
            </a:r>
          </a:p>
          <a:p>
            <a:pPr lvl="2"/>
            <a:r>
              <a:t>Body Level Three</a:t>
            </a:r>
          </a:p>
          <a:p>
            <a:pPr lvl="3"/>
            <a:r>
              <a:t>Body Level Four</a:t>
            </a:r>
          </a:p>
          <a:p>
            <a:pPr lvl="4"/>
            <a:r>
              <a:t>Body Level Five</a:t>
            </a:r>
          </a:p>
        </p:txBody>
      </p:sp>
      <p:sp>
        <p:nvSpPr>
          <p:cNvPr id="243"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244"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251" name="Slide Title"/>
          <p:cNvSpPr txBox="1"/>
          <p:nvPr>
            <p:ph type="title" hasCustomPrompt="1"/>
          </p:nvPr>
        </p:nvSpPr>
        <p:spPr>
          <a:prstGeom prst="rect">
            <a:avLst/>
          </a:prstGeom>
        </p:spPr>
        <p:txBody>
          <a:bodyPr/>
          <a:lstStyle>
            <a:lvl1pPr algn="l">
              <a:defRPr>
                <a:solidFill>
                  <a:srgbClr val="200018"/>
                </a:solidFill>
              </a:defRPr>
            </a:lvl1pPr>
          </a:lstStyle>
          <a:p>
            <a:pPr/>
            <a:r>
              <a:t>Slide Title</a:t>
            </a:r>
          </a:p>
        </p:txBody>
      </p:sp>
      <p:sp>
        <p:nvSpPr>
          <p:cNvPr id="252" name="Body Level One…"/>
          <p:cNvSpPr txBox="1"/>
          <p:nvPr>
            <p:ph type="body" idx="1" hasCustomPrompt="1"/>
          </p:nvPr>
        </p:nvSpPr>
        <p:spPr>
          <a:xfrm>
            <a:off x="1219200" y="4013200"/>
            <a:ext cx="21948577" cy="8483600"/>
          </a:xfrm>
          <a:prstGeom prst="rect">
            <a:avLst/>
          </a:prstGeom>
        </p:spPr>
        <p:txBody>
          <a:bodyPr/>
          <a:lstStyle>
            <a:lvl1pPr defTabSz="2438337"/>
            <a:lvl2pPr defTabSz="2438337"/>
            <a:lvl3pPr defTabSz="2438337"/>
            <a:lvl4pPr defTabSz="2438337"/>
            <a:lvl5pPr defTabSz="2438337"/>
          </a:lstStyle>
          <a:p>
            <a:pPr/>
            <a:r>
              <a:t>Slide bullet text</a:t>
            </a:r>
          </a:p>
          <a:p>
            <a:pPr lvl="1"/>
            <a:r>
              <a:t/>
            </a:r>
          </a:p>
          <a:p>
            <a:pPr lvl="2"/>
            <a:r>
              <a:t/>
            </a:r>
          </a:p>
          <a:p>
            <a:pPr lvl="3"/>
            <a:r>
              <a:t/>
            </a:r>
          </a:p>
          <a:p>
            <a:pPr lvl="4"/>
            <a:r>
              <a:t/>
            </a:r>
          </a:p>
        </p:txBody>
      </p:sp>
      <p:sp>
        <p:nvSpPr>
          <p:cNvPr id="253" name="Slide Subtitle"/>
          <p:cNvSpPr txBox="1"/>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100">
                <a:latin typeface="Graphik Semibold"/>
                <a:ea typeface="Graphik Semibold"/>
                <a:cs typeface="Graphik Semibold"/>
                <a:sym typeface="Graphik Semibold"/>
              </a:defRPr>
            </a:lvl1pPr>
          </a:lstStyle>
          <a:p>
            <a:pPr/>
            <a:r>
              <a:t>Slide Subtitle</a:t>
            </a:r>
          </a:p>
        </p:txBody>
      </p:sp>
      <p:sp>
        <p:nvSpPr>
          <p:cNvPr id="254" name="Text"/>
          <p:cNvSpPr txBox="1"/>
          <p:nvPr>
            <p:ph type="body" sz="quarter" idx="22"/>
          </p:nvPr>
        </p:nvSpPr>
        <p:spPr>
          <a:xfrm>
            <a:off x="1952594" y="12761721"/>
            <a:ext cx="21212206" cy="404370"/>
          </a:xfrm>
          <a:prstGeom prst="rect">
            <a:avLst/>
          </a:prstGeom>
        </p:spPr>
        <p:txBody>
          <a:bodyPr/>
          <a:lstStyle/>
          <a:p>
            <a:pPr marL="0" indent="0" defTabSz="2438337">
              <a:buSzTx/>
              <a:buNone/>
            </a:pPr>
          </a:p>
        </p:txBody>
      </p:sp>
      <p:sp>
        <p:nvSpPr>
          <p:cNvPr id="255"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256" name="Slide Number"/>
          <p:cNvSpPr txBox="1"/>
          <p:nvPr>
            <p:ph type="sldNum" sz="quarter" idx="2"/>
          </p:nvPr>
        </p:nvSpPr>
        <p:spPr>
          <a:xfrm>
            <a:off x="11997690"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263" name="Body Level One…"/>
          <p:cNvSpPr txBox="1"/>
          <p:nvPr>
            <p:ph type="body" idx="1" hasCustomPrompt="1"/>
          </p:nvPr>
        </p:nvSpPr>
        <p:spPr>
          <a:xfrm>
            <a:off x="4048125" y="4214812"/>
            <a:ext cx="16287750" cy="8501063"/>
          </a:xfrm>
          <a:prstGeom prst="rect">
            <a:avLst/>
          </a:prstGeom>
        </p:spPr>
        <p:txBody>
          <a:bodyPr lIns="71437" tIns="71437" rIns="71437" bIns="71437"/>
          <a:lstStyle>
            <a:lvl1pPr marL="551179" indent="-551179" defTabSz="2446734">
              <a:spcBef>
                <a:spcPts val="2800"/>
              </a:spcBef>
              <a:buSzPct val="175000"/>
              <a:defRPr sz="4200"/>
            </a:lvl1pPr>
            <a:lvl2pPr marL="944879" indent="-551179" defTabSz="2446734">
              <a:spcBef>
                <a:spcPts val="2800"/>
              </a:spcBef>
              <a:buSzPct val="175000"/>
              <a:defRPr sz="4200"/>
            </a:lvl2pPr>
            <a:lvl3pPr marL="1338579" indent="-551179" defTabSz="2446734">
              <a:spcBef>
                <a:spcPts val="2800"/>
              </a:spcBef>
              <a:buSzPct val="175000"/>
              <a:defRPr sz="4200"/>
            </a:lvl3pPr>
            <a:lvl4pPr marL="1732279" indent="-551179" defTabSz="2446734">
              <a:spcBef>
                <a:spcPts val="2800"/>
              </a:spcBef>
              <a:buSzPct val="175000"/>
              <a:defRPr sz="4200"/>
            </a:lvl4pPr>
            <a:lvl5pPr marL="2125979" indent="-551179" defTabSz="2446734">
              <a:spcBef>
                <a:spcPts val="2800"/>
              </a:spcBef>
              <a:buSzPct val="175000"/>
              <a:defRPr sz="4200"/>
            </a:lvl5pPr>
          </a:lstStyle>
          <a:p>
            <a:pPr/>
            <a:r>
              <a:t>Slide bullet text</a:t>
            </a:r>
          </a:p>
          <a:p>
            <a:pPr lvl="1"/>
            <a:r>
              <a:t/>
            </a:r>
          </a:p>
          <a:p>
            <a:pPr lvl="2"/>
            <a:r>
              <a:t/>
            </a:r>
          </a:p>
          <a:p>
            <a:pPr lvl="3"/>
            <a:r>
              <a:t/>
            </a:r>
          </a:p>
          <a:p>
            <a:pPr lvl="4"/>
            <a:r>
              <a:t/>
            </a:r>
          </a:p>
        </p:txBody>
      </p:sp>
      <p:sp>
        <p:nvSpPr>
          <p:cNvPr id="264" name="Slide Title"/>
          <p:cNvSpPr txBox="1"/>
          <p:nvPr>
            <p:ph type="title" hasCustomPrompt="1"/>
          </p:nvPr>
        </p:nvSpPr>
        <p:spPr>
          <a:xfrm>
            <a:off x="4048125" y="559593"/>
            <a:ext cx="16287750" cy="1643065"/>
          </a:xfrm>
          <a:prstGeom prst="rect">
            <a:avLst/>
          </a:prstGeom>
        </p:spPr>
        <p:txBody>
          <a:bodyPr lIns="71437" tIns="71437" rIns="71437" bIns="71437"/>
          <a:lstStyle>
            <a:lvl1pPr defTabSz="2446734">
              <a:lnSpc>
                <a:spcPct val="70000"/>
              </a:lnSpc>
              <a:defRPr spc="-79" sz="8000"/>
            </a:lvl1pPr>
          </a:lstStyle>
          <a:p>
            <a:pPr/>
            <a:r>
              <a:t>Slide Title</a:t>
            </a:r>
          </a:p>
        </p:txBody>
      </p:sp>
      <p:sp>
        <p:nvSpPr>
          <p:cNvPr id="265" name="Slide Subtitle"/>
          <p:cNvSpPr txBox="1"/>
          <p:nvPr>
            <p:ph type="body" sz="quarter" idx="21" hasCustomPrompt="1"/>
          </p:nvPr>
        </p:nvSpPr>
        <p:spPr>
          <a:xfrm>
            <a:off x="4048125" y="2116234"/>
            <a:ext cx="16287750" cy="887258"/>
          </a:xfrm>
          <a:prstGeom prst="rect">
            <a:avLst/>
          </a:prstGeom>
        </p:spPr>
        <p:txBody>
          <a:bodyPr lIns="71437" tIns="71437" rIns="71437" bIns="71437"/>
          <a:lstStyle>
            <a:lvl1pPr marL="0" indent="0" algn="ctr" defTabSz="821531">
              <a:lnSpc>
                <a:spcPct val="100000"/>
              </a:lnSpc>
              <a:spcBef>
                <a:spcPts val="0"/>
              </a:spcBef>
              <a:buSzTx/>
              <a:buNone/>
              <a:defRPr spc="-137">
                <a:latin typeface="Graphik Semibold"/>
                <a:ea typeface="Graphik Semibold"/>
                <a:cs typeface="Graphik Semibold"/>
                <a:sym typeface="Graphik Semibold"/>
              </a:defRPr>
            </a:lvl1pPr>
          </a:lstStyle>
          <a:p>
            <a:pPr/>
            <a:r>
              <a:t>Slide Subtitle</a:t>
            </a:r>
          </a:p>
        </p:txBody>
      </p:sp>
      <p:sp>
        <p:nvSpPr>
          <p:cNvPr id="266"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267" name="Slide Number"/>
          <p:cNvSpPr txBox="1"/>
          <p:nvPr>
            <p:ph type="sldNum" sz="quarter" idx="2"/>
          </p:nvPr>
        </p:nvSpPr>
        <p:spPr>
          <a:xfrm>
            <a:off x="11986005" y="12839486"/>
            <a:ext cx="402464" cy="445390"/>
          </a:xfrm>
          <a:prstGeom prst="rect">
            <a:avLst/>
          </a:prstGeom>
        </p:spPr>
        <p:txBody>
          <a:bodyPr lIns="71437" tIns="71437" rIns="71437" bIns="71437"/>
          <a:lstStyle>
            <a:lvl1pPr defTabSz="2446734">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74" name="Text"/>
          <p:cNvSpPr txBox="1"/>
          <p:nvPr>
            <p:ph type="body" sz="quarter" idx="21"/>
          </p:nvPr>
        </p:nvSpPr>
        <p:spPr>
          <a:xfrm>
            <a:off x="1952595" y="12799568"/>
            <a:ext cx="21212204" cy="328677"/>
          </a:xfrm>
          <a:prstGeom prst="rect">
            <a:avLst/>
          </a:prstGeom>
        </p:spPr>
        <p:txBody>
          <a:bodyPr anchor="ctr">
            <a:spAutoFit/>
          </a:bodyPr>
          <a:lstStyle/>
          <a:p>
            <a:pPr marL="0" indent="0" defTabSz="2438400">
              <a:spcBef>
                <a:spcPts val="0"/>
              </a:spcBef>
              <a:buSzTx/>
              <a:buNone/>
              <a:defRPr sz="1200"/>
            </a:pPr>
          </a:p>
        </p:txBody>
      </p:sp>
      <p:sp>
        <p:nvSpPr>
          <p:cNvPr id="2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82" name="Slide Title"/>
          <p:cNvSpPr txBox="1"/>
          <p:nvPr>
            <p:ph type="title" hasCustomPrompt="1"/>
          </p:nvPr>
        </p:nvSpPr>
        <p:spPr>
          <a:prstGeom prst="rect">
            <a:avLst/>
          </a:prstGeom>
        </p:spPr>
        <p:txBody>
          <a:bodyPr/>
          <a:lstStyle>
            <a:lvl1pPr>
              <a:defRPr>
                <a:solidFill>
                  <a:srgbClr val="200018"/>
                </a:solidFill>
              </a:defRPr>
            </a:lvl1pPr>
          </a:lstStyle>
          <a:p>
            <a:pPr/>
            <a:r>
              <a:t>Slide Title</a:t>
            </a:r>
          </a:p>
        </p:txBody>
      </p:sp>
      <p:sp>
        <p:nvSpPr>
          <p:cNvPr id="283" name="Body Level One…"/>
          <p:cNvSpPr txBox="1"/>
          <p:nvPr>
            <p:ph type="body" idx="1" hasCustomPrompt="1"/>
          </p:nvPr>
        </p:nvSpPr>
        <p:spPr>
          <a:xfrm>
            <a:off x="1219200" y="4013200"/>
            <a:ext cx="21948577" cy="8483600"/>
          </a:xfrm>
          <a:prstGeom prst="rect">
            <a:avLst/>
          </a:prstGeom>
        </p:spPr>
        <p:txBody>
          <a:bodyPr/>
          <a:lstStyle/>
          <a:p>
            <a:pPr/>
            <a:r>
              <a:t>Slide bullet text</a:t>
            </a:r>
          </a:p>
          <a:p>
            <a:pPr lvl="1"/>
            <a:r>
              <a:t/>
            </a:r>
          </a:p>
          <a:p>
            <a:pPr lvl="2"/>
            <a:r>
              <a:t/>
            </a:r>
          </a:p>
          <a:p>
            <a:pPr lvl="3"/>
            <a:r>
              <a:t/>
            </a:r>
          </a:p>
          <a:p>
            <a:pPr lvl="4"/>
            <a:r>
              <a:t/>
            </a:r>
          </a:p>
        </p:txBody>
      </p:sp>
      <p:sp>
        <p:nvSpPr>
          <p:cNvPr id="284" name="Slide Subtitle"/>
          <p:cNvSpPr txBox="1"/>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285" name="Text"/>
          <p:cNvSpPr txBox="1"/>
          <p:nvPr>
            <p:ph type="body" sz="quarter" idx="22"/>
          </p:nvPr>
        </p:nvSpPr>
        <p:spPr>
          <a:xfrm>
            <a:off x="1952595" y="12799568"/>
            <a:ext cx="21212204" cy="328677"/>
          </a:xfrm>
          <a:prstGeom prst="rect">
            <a:avLst/>
          </a:prstGeom>
        </p:spPr>
        <p:txBody>
          <a:bodyPr anchor="ctr">
            <a:spAutoFit/>
          </a:bodyPr>
          <a:lstStyle/>
          <a:p>
            <a:pPr marL="0" indent="0" defTabSz="2438400">
              <a:spcBef>
                <a:spcPts val="0"/>
              </a:spcBef>
              <a:buSzTx/>
              <a:buNone/>
              <a:defRPr sz="1200"/>
            </a:pPr>
          </a:p>
        </p:txBody>
      </p:sp>
      <p:sp>
        <p:nvSpPr>
          <p:cNvPr id="286" name="Slide Number"/>
          <p:cNvSpPr txBox="1"/>
          <p:nvPr>
            <p:ph type="sldNum" sz="quarter" idx="2"/>
          </p:nvPr>
        </p:nvSpPr>
        <p:spPr>
          <a:xfrm>
            <a:off x="1199768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293" name="Slide Title"/>
          <p:cNvSpPr txBox="1"/>
          <p:nvPr>
            <p:ph type="title" hasCustomPrompt="1"/>
          </p:nvPr>
        </p:nvSpPr>
        <p:spPr>
          <a:xfrm>
            <a:off x="1219200" y="774700"/>
            <a:ext cx="9753600" cy="1600200"/>
          </a:xfrm>
          <a:prstGeom prst="rect">
            <a:avLst/>
          </a:prstGeom>
        </p:spPr>
        <p:txBody>
          <a:bodyPr/>
          <a:lstStyle>
            <a:lvl1pPr algn="l">
              <a:defRPr>
                <a:solidFill>
                  <a:srgbClr val="200018"/>
                </a:solidFill>
              </a:defRPr>
            </a:lvl1pPr>
          </a:lstStyle>
          <a:p>
            <a:pPr/>
            <a:r>
              <a:t>Slide Title</a:t>
            </a:r>
          </a:p>
        </p:txBody>
      </p:sp>
      <p:sp>
        <p:nvSpPr>
          <p:cNvPr id="294" name="Sea against sky at sunset"/>
          <p:cNvSpPr/>
          <p:nvPr>
            <p:ph type="pic" idx="21"/>
          </p:nvPr>
        </p:nvSpPr>
        <p:spPr>
          <a:xfrm>
            <a:off x="12192644" y="718588"/>
            <a:ext cx="10972801" cy="12329625"/>
          </a:xfrm>
          <a:prstGeom prst="rect">
            <a:avLst/>
          </a:prstGeom>
        </p:spPr>
        <p:txBody>
          <a:bodyPr lIns="91439" tIns="45719" rIns="91439" bIns="45719">
            <a:noAutofit/>
          </a:bodyPr>
          <a:lstStyle/>
          <a:p>
            <a:pPr/>
          </a:p>
        </p:txBody>
      </p:sp>
      <p:sp>
        <p:nvSpPr>
          <p:cNvPr id="295" name="Body Level One…"/>
          <p:cNvSpPr txBox="1"/>
          <p:nvPr>
            <p:ph type="body" sz="quarter" idx="1" hasCustomPrompt="1"/>
          </p:nvPr>
        </p:nvSpPr>
        <p:spPr>
          <a:xfrm>
            <a:off x="1219200" y="2387600"/>
            <a:ext cx="9757569" cy="832612"/>
          </a:xfrm>
          <a:prstGeom prst="rect">
            <a:avLst/>
          </a:prstGeom>
        </p:spPr>
        <p:txBody>
          <a:bodyPr/>
          <a:lstStyle>
            <a:lvl1pPr marL="0" indent="0" defTabSz="825500">
              <a:lnSpc>
                <a:spcPct val="100000"/>
              </a:lnSpc>
              <a:spcBef>
                <a:spcPts val="0"/>
              </a:spcBef>
              <a:buSzTx/>
              <a:buNone/>
              <a:defRPr spc="-44">
                <a:latin typeface="Gill Sans"/>
                <a:ea typeface="Gill Sans"/>
                <a:cs typeface="Gill Sans"/>
                <a:sym typeface="Gill Sans"/>
              </a:defRPr>
            </a:lvl1pPr>
            <a:lvl2pPr marL="0" indent="228600" defTabSz="825500">
              <a:lnSpc>
                <a:spcPct val="100000"/>
              </a:lnSpc>
              <a:spcBef>
                <a:spcPts val="0"/>
              </a:spcBef>
              <a:buSzTx/>
              <a:buNone/>
              <a:defRPr spc="-44">
                <a:latin typeface="Gill Sans"/>
                <a:ea typeface="Gill Sans"/>
                <a:cs typeface="Gill Sans"/>
                <a:sym typeface="Gill Sans"/>
              </a:defRPr>
            </a:lvl2pPr>
            <a:lvl3pPr marL="0" indent="457200" defTabSz="825500">
              <a:lnSpc>
                <a:spcPct val="100000"/>
              </a:lnSpc>
              <a:spcBef>
                <a:spcPts val="0"/>
              </a:spcBef>
              <a:buSzTx/>
              <a:buNone/>
              <a:defRPr spc="-44">
                <a:latin typeface="Gill Sans"/>
                <a:ea typeface="Gill Sans"/>
                <a:cs typeface="Gill Sans"/>
                <a:sym typeface="Gill Sans"/>
              </a:defRPr>
            </a:lvl3pPr>
            <a:lvl4pPr marL="0" indent="685800" defTabSz="825500">
              <a:lnSpc>
                <a:spcPct val="100000"/>
              </a:lnSpc>
              <a:spcBef>
                <a:spcPts val="0"/>
              </a:spcBef>
              <a:buSzTx/>
              <a:buNone/>
              <a:defRPr spc="-44">
                <a:latin typeface="Gill Sans"/>
                <a:ea typeface="Gill Sans"/>
                <a:cs typeface="Gill Sans"/>
                <a:sym typeface="Gill Sans"/>
              </a:defRPr>
            </a:lvl4pPr>
            <a:lvl5pPr marL="0" indent="914400" defTabSz="825500">
              <a:lnSpc>
                <a:spcPct val="100000"/>
              </a:lnSpc>
              <a:spcBef>
                <a:spcPts val="0"/>
              </a:spcBef>
              <a:buSzTx/>
              <a:buNone/>
              <a:defRPr spc="-44">
                <a:latin typeface="Gill Sans"/>
                <a:ea typeface="Gill Sans"/>
                <a:cs typeface="Gill Sans"/>
                <a:sym typeface="Gill Sans"/>
              </a:defRPr>
            </a:lvl5pPr>
          </a:lstStyle>
          <a:p>
            <a:pPr/>
            <a:r>
              <a:t>Slide Subtitle</a:t>
            </a:r>
          </a:p>
          <a:p>
            <a:pPr lvl="1"/>
            <a:r>
              <a:t/>
            </a:r>
          </a:p>
          <a:p>
            <a:pPr lvl="2"/>
            <a:r>
              <a:t/>
            </a:r>
          </a:p>
          <a:p>
            <a:pPr lvl="3"/>
            <a:r>
              <a:t/>
            </a:r>
          </a:p>
          <a:p>
            <a:pPr lvl="4"/>
            <a:r>
              <a:t/>
            </a:r>
          </a:p>
        </p:txBody>
      </p:sp>
      <p:sp>
        <p:nvSpPr>
          <p:cNvPr id="296" name="Body Level One…"/>
          <p:cNvSpPr txBox="1"/>
          <p:nvPr>
            <p:ph type="body" sz="half" idx="22" hasCustomPrompt="1"/>
          </p:nvPr>
        </p:nvSpPr>
        <p:spPr>
          <a:xfrm>
            <a:off x="1219199" y="4023221"/>
            <a:ext cx="9757571" cy="8384679"/>
          </a:xfrm>
          <a:prstGeom prst="rect">
            <a:avLst/>
          </a:prstGeom>
        </p:spPr>
        <p:txBody>
          <a:bodyPr/>
          <a:lstStyle>
            <a:lvl1pPr marL="471631" indent="-471631" defTabSz="1121663">
              <a:lnSpc>
                <a:spcPct val="110000"/>
              </a:lnSpc>
              <a:spcBef>
                <a:spcPts val="0"/>
              </a:spcBef>
              <a:defRPr spc="-38" sz="3800">
                <a:latin typeface="Canela Regular"/>
                <a:ea typeface="Canela Regular"/>
                <a:cs typeface="Canela Regular"/>
                <a:sym typeface="Canela Regular"/>
              </a:defRPr>
            </a:lvl1pPr>
          </a:lstStyle>
          <a:p>
            <a:pPr/>
            <a:r>
              <a:t>Slide bullet text</a:t>
            </a:r>
          </a:p>
        </p:txBody>
      </p:sp>
      <p:sp>
        <p:nvSpPr>
          <p:cNvPr id="297" name="Text"/>
          <p:cNvSpPr txBox="1"/>
          <p:nvPr>
            <p:ph type="body" sz="quarter" idx="23"/>
          </p:nvPr>
        </p:nvSpPr>
        <p:spPr>
          <a:xfrm>
            <a:off x="1219200" y="12686030"/>
            <a:ext cx="744017" cy="555754"/>
          </a:xfrm>
          <a:prstGeom prst="rect">
            <a:avLst/>
          </a:prstGeom>
        </p:spPr>
        <p:txBody>
          <a:bodyPr anchor="ctr"/>
          <a:lstStyle/>
          <a:p>
            <a:pPr marL="0" indent="0" defTabSz="1828800">
              <a:lnSpc>
                <a:spcPct val="100000"/>
              </a:lnSpc>
              <a:spcBef>
                <a:spcPts val="0"/>
              </a:spcBef>
              <a:buSzTx/>
              <a:buNone/>
              <a:defRPr sz="1600">
                <a:latin typeface="Gill Sans"/>
                <a:ea typeface="Gill Sans"/>
                <a:cs typeface="Gill Sans"/>
                <a:sym typeface="Gill Sans"/>
              </a:defRPr>
            </a:pPr>
          </a:p>
        </p:txBody>
      </p:sp>
      <p:sp>
        <p:nvSpPr>
          <p:cNvPr id="298"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299" name="Slide Number"/>
          <p:cNvSpPr txBox="1"/>
          <p:nvPr>
            <p:ph type="sldNum" sz="quarter" idx="2"/>
          </p:nvPr>
        </p:nvSpPr>
        <p:spPr>
          <a:xfrm>
            <a:off x="12004040"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306" name="Slide Title"/>
          <p:cNvSpPr txBox="1"/>
          <p:nvPr>
            <p:ph type="title" hasCustomPrompt="1"/>
          </p:nvPr>
        </p:nvSpPr>
        <p:spPr>
          <a:prstGeom prst="rect">
            <a:avLst/>
          </a:prstGeom>
        </p:spPr>
        <p:txBody>
          <a:bodyPr/>
          <a:lstStyle/>
          <a:p>
            <a:pPr/>
            <a:r>
              <a:t>Slide Title</a:t>
            </a:r>
          </a:p>
        </p:txBody>
      </p:sp>
      <p:sp>
        <p:nvSpPr>
          <p:cNvPr id="307" name="Body Level One…"/>
          <p:cNvSpPr txBox="1"/>
          <p:nvPr>
            <p:ph type="body" idx="1" hasCustomPrompt="1"/>
          </p:nvPr>
        </p:nvSpPr>
        <p:spPr>
          <a:xfrm>
            <a:off x="1219200" y="4013200"/>
            <a:ext cx="21948577" cy="8483600"/>
          </a:xfrm>
          <a:prstGeom prst="rect">
            <a:avLst/>
          </a:prstGeom>
        </p:spPr>
        <p:txBody>
          <a:bodyPr/>
          <a:lstStyle/>
          <a:p>
            <a:pPr/>
            <a:r>
              <a:t>Slide bullet text</a:t>
            </a:r>
          </a:p>
          <a:p>
            <a:pPr lvl="1"/>
            <a:r>
              <a:t/>
            </a:r>
          </a:p>
          <a:p>
            <a:pPr lvl="2"/>
            <a:r>
              <a:t/>
            </a:r>
          </a:p>
          <a:p>
            <a:pPr lvl="3"/>
            <a:r>
              <a:t/>
            </a:r>
          </a:p>
          <a:p>
            <a:pPr lvl="4"/>
            <a:r>
              <a:t/>
            </a:r>
          </a:p>
        </p:txBody>
      </p:sp>
      <p:sp>
        <p:nvSpPr>
          <p:cNvPr id="308" name="Slide Subtitle"/>
          <p:cNvSpPr txBox="1"/>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309"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310" name="Slide Number"/>
          <p:cNvSpPr txBox="1"/>
          <p:nvPr>
            <p:ph type="sldNum" sz="quarter" idx="2"/>
          </p:nvPr>
        </p:nvSpPr>
        <p:spPr>
          <a:xfrm>
            <a:off x="1199768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317" name="Body Level One…"/>
          <p:cNvSpPr txBox="1"/>
          <p:nvPr>
            <p:ph type="body" idx="1" hasCustomPrompt="1"/>
          </p:nvPr>
        </p:nvSpPr>
        <p:spPr>
          <a:xfrm>
            <a:off x="1219200" y="4013200"/>
            <a:ext cx="21945600" cy="8487148"/>
          </a:xfrm>
          <a:prstGeom prst="rect">
            <a:avLst/>
          </a:prstGeom>
        </p:spPr>
        <p:txBody>
          <a:bodyPr numCol="2" spcCol="2558384"/>
          <a:lstStyle/>
          <a:p>
            <a:pPr/>
            <a:r>
              <a:t>Slide bullet text</a:t>
            </a:r>
          </a:p>
          <a:p>
            <a:pPr lvl="1"/>
            <a:r>
              <a:t/>
            </a:r>
          </a:p>
          <a:p>
            <a:pPr lvl="2"/>
            <a:r>
              <a:t/>
            </a:r>
          </a:p>
          <a:p>
            <a:pPr lvl="3"/>
            <a:r>
              <a:t/>
            </a:r>
          </a:p>
          <a:p>
            <a:pPr lvl="4"/>
            <a:r>
              <a:t/>
            </a:r>
          </a:p>
        </p:txBody>
      </p:sp>
      <p:sp>
        <p:nvSpPr>
          <p:cNvPr id="318"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3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30"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31" name="Slide Number"/>
          <p:cNvSpPr txBox="1"/>
          <p:nvPr>
            <p:ph type="sldNum" sz="quarter" idx="2"/>
          </p:nvPr>
        </p:nvSpPr>
        <p:spPr>
          <a:xfrm>
            <a:off x="11986005" y="12839487"/>
            <a:ext cx="402463" cy="445389"/>
          </a:xfrm>
          <a:prstGeom prst="rect">
            <a:avLst/>
          </a:prstGeom>
        </p:spPr>
        <p:txBody>
          <a:bodyPr lIns="71436" tIns="71436" rIns="71436" bIns="71436"/>
          <a:lstStyle>
            <a:lvl1pPr defTabSz="2446733">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326" name="Text"/>
          <p:cNvSpPr txBox="1"/>
          <p:nvPr>
            <p:ph type="body" sz="quarter" idx="21"/>
          </p:nvPr>
        </p:nvSpPr>
        <p:spPr>
          <a:xfrm>
            <a:off x="1952595" y="12799568"/>
            <a:ext cx="21212204" cy="328677"/>
          </a:xfrm>
          <a:prstGeom prst="rect">
            <a:avLst/>
          </a:prstGeom>
        </p:spPr>
        <p:txBody>
          <a:bodyPr anchor="ctr">
            <a:spAutoFit/>
          </a:bodyPr>
          <a:lstStyle/>
          <a:p>
            <a:pPr marL="0" indent="0" defTabSz="2438400">
              <a:spcBef>
                <a:spcPts val="0"/>
              </a:spcBef>
              <a:buSzTx/>
              <a:buNone/>
              <a:defRPr sz="1200"/>
            </a:pPr>
          </a:p>
        </p:txBody>
      </p:sp>
      <p:sp>
        <p:nvSpPr>
          <p:cNvPr id="3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38" name="Text"/>
          <p:cNvSpPr txBox="1"/>
          <p:nvPr>
            <p:ph type="body" sz="quarter" idx="21"/>
          </p:nvPr>
        </p:nvSpPr>
        <p:spPr>
          <a:xfrm>
            <a:off x="1952595" y="12799568"/>
            <a:ext cx="21212204" cy="328677"/>
          </a:xfrm>
          <a:prstGeom prst="rect">
            <a:avLst/>
          </a:prstGeom>
        </p:spPr>
        <p:txBody>
          <a:bodyPr anchor="ctr">
            <a:spAutoFit/>
          </a:bodyPr>
          <a:lstStyle/>
          <a:p>
            <a:pPr marL="0" indent="0" defTabSz="2438400">
              <a:spcBef>
                <a:spcPts val="0"/>
              </a:spcBef>
              <a:buSzTx/>
              <a:buNone/>
              <a:defRPr sz="1200"/>
            </a:pPr>
          </a:p>
        </p:txBody>
      </p:sp>
      <p:sp>
        <p:nvSpPr>
          <p:cNvPr id="39" name="Age of Light Innovations 2025"/>
          <p:cNvSpPr txBox="1"/>
          <p:nvPr/>
        </p:nvSpPr>
        <p:spPr>
          <a:xfrm>
            <a:off x="21692209" y="7302"/>
            <a:ext cx="2694814"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500"/>
            </a:lvl1pPr>
          </a:lstStyle>
          <a:p>
            <a:pPr/>
            <a:r>
              <a:t>Age of Light Innovations 2026</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47" name="beach and sea at sunset"/>
          <p:cNvSpPr/>
          <p:nvPr>
            <p:ph type="pic" idx="21"/>
          </p:nvPr>
        </p:nvSpPr>
        <p:spPr>
          <a:xfrm>
            <a:off x="1270000" y="-423334"/>
            <a:ext cx="21844000" cy="14562668"/>
          </a:xfrm>
          <a:prstGeom prst="rect">
            <a:avLst/>
          </a:prstGeom>
        </p:spPr>
        <p:txBody>
          <a:bodyPr lIns="91439" tIns="45719" rIns="91439" bIns="45719">
            <a:noAutofit/>
          </a:bodyPr>
          <a:lstStyle/>
          <a:p>
            <a:pPr/>
          </a:p>
        </p:txBody>
      </p:sp>
      <p:sp>
        <p:nvSpPr>
          <p:cNvPr id="48" name="Text"/>
          <p:cNvSpPr txBox="1"/>
          <p:nvPr>
            <p:ph type="body" sz="quarter" idx="22"/>
          </p:nvPr>
        </p:nvSpPr>
        <p:spPr>
          <a:xfrm>
            <a:off x="1270000" y="12669393"/>
            <a:ext cx="21739788" cy="442215"/>
          </a:xfrm>
          <a:prstGeom prst="rect">
            <a:avLst/>
          </a:prstGeom>
        </p:spPr>
        <p:txBody>
          <a:bodyPr>
            <a:spAutoFit/>
          </a:bodyPr>
          <a:lstStyle/>
          <a:p>
            <a:pPr marL="0" indent="0" defTabSz="2438400">
              <a:spcBef>
                <a:spcPts val="0"/>
              </a:spcBef>
              <a:buSzTx/>
              <a:buNone/>
              <a:defRPr sz="1800"/>
            </a:pP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copy">
    <p:spTree>
      <p:nvGrpSpPr>
        <p:cNvPr id="1" name=""/>
        <p:cNvGrpSpPr/>
        <p:nvPr/>
      </p:nvGrpSpPr>
      <p:grpSpPr>
        <a:xfrm>
          <a:off x="0" y="0"/>
          <a:ext cx="0" cy="0"/>
          <a:chOff x="0" y="0"/>
          <a:chExt cx="0" cy="0"/>
        </a:xfrm>
      </p:grpSpPr>
      <p:sp>
        <p:nvSpPr>
          <p:cNvPr id="56" name="beach and sea at sunset"/>
          <p:cNvSpPr/>
          <p:nvPr>
            <p:ph type="pic" idx="21"/>
          </p:nvPr>
        </p:nvSpPr>
        <p:spPr>
          <a:xfrm>
            <a:off x="1270000" y="-423334"/>
            <a:ext cx="21844000" cy="14562668"/>
          </a:xfrm>
          <a:prstGeom prst="rect">
            <a:avLst/>
          </a:prstGeom>
        </p:spPr>
        <p:txBody>
          <a:bodyPr lIns="91439" tIns="45719" rIns="91439" bIns="45719">
            <a:noAutofit/>
          </a:bodyPr>
          <a:lstStyle/>
          <a:p>
            <a:pPr/>
          </a:p>
        </p:txBody>
      </p:sp>
      <p:sp>
        <p:nvSpPr>
          <p:cNvPr id="57" name="Text"/>
          <p:cNvSpPr txBox="1"/>
          <p:nvPr>
            <p:ph type="body" sz="quarter" idx="22"/>
          </p:nvPr>
        </p:nvSpPr>
        <p:spPr>
          <a:xfrm>
            <a:off x="1270000" y="12669393"/>
            <a:ext cx="21739788" cy="442215"/>
          </a:xfrm>
          <a:prstGeom prst="rect">
            <a:avLst/>
          </a:prstGeom>
        </p:spPr>
        <p:txBody>
          <a:bodyPr>
            <a:spAutoFit/>
          </a:bodyPr>
          <a:lstStyle/>
          <a:p>
            <a:pPr marL="0" indent="0" defTabSz="2438400">
              <a:spcBef>
                <a:spcPts val="0"/>
              </a:spcBef>
              <a:buSzTx/>
              <a:buNone/>
              <a:defRPr sz="1800"/>
            </a:pPr>
          </a:p>
        </p:txBody>
      </p:sp>
      <p:sp>
        <p:nvSpPr>
          <p:cNvPr id="58" name="Text"/>
          <p:cNvSpPr txBox="1"/>
          <p:nvPr>
            <p:ph type="body" sz="quarter" idx="23"/>
          </p:nvPr>
        </p:nvSpPr>
        <p:spPr>
          <a:xfrm>
            <a:off x="1269999" y="763777"/>
            <a:ext cx="21739789" cy="2536445"/>
          </a:xfrm>
          <a:prstGeom prst="rect">
            <a:avLst/>
          </a:prstGeom>
        </p:spPr>
        <p:txBody>
          <a:bodyPr anchor="ctr">
            <a:spAutoFit/>
          </a:bodyPr>
          <a:lstStyle/>
          <a:p>
            <a:pPr marL="0" indent="0" algn="ctr" defTabSz="2438400">
              <a:lnSpc>
                <a:spcPct val="80000"/>
              </a:lnSpc>
              <a:spcBef>
                <a:spcPts val="0"/>
              </a:spcBef>
              <a:buSzTx/>
              <a:buNone/>
              <a:defRPr spc="-128" sz="12800">
                <a:latin typeface="+mn-lt"/>
                <a:ea typeface="+mn-ea"/>
                <a:cs typeface="+mn-cs"/>
                <a:sym typeface="Canela Bold"/>
              </a:defRPr>
            </a:pP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66" name="Body Level One…"/>
          <p:cNvSpPr txBox="1"/>
          <p:nvPr>
            <p:ph type="body" idx="1" hasCustomPrompt="1"/>
          </p:nvPr>
        </p:nvSpPr>
        <p:spPr>
          <a:xfrm>
            <a:off x="4048125" y="4215258"/>
            <a:ext cx="16287750" cy="8501066"/>
          </a:xfrm>
          <a:prstGeom prst="rect">
            <a:avLst/>
          </a:prstGeom>
        </p:spPr>
        <p:txBody>
          <a:bodyPr lIns="71436" tIns="71436" rIns="71436" bIns="71436"/>
          <a:lstStyle>
            <a:lvl1pPr marL="0" indent="0" defTabSz="825499">
              <a:lnSpc>
                <a:spcPct val="100000"/>
              </a:lnSpc>
              <a:spcBef>
                <a:spcPts val="2300"/>
              </a:spcBef>
              <a:buSzTx/>
              <a:buNone/>
              <a:defRPr spc="-119" sz="6000">
                <a:latin typeface="Canela Deck Regular"/>
                <a:ea typeface="Canela Deck Regular"/>
                <a:cs typeface="Canela Deck Regular"/>
                <a:sym typeface="Canela Deck Regular"/>
              </a:defRPr>
            </a:lvl1pPr>
            <a:lvl2pPr marL="0" indent="0" defTabSz="825499">
              <a:lnSpc>
                <a:spcPct val="100000"/>
              </a:lnSpc>
              <a:spcBef>
                <a:spcPts val="2300"/>
              </a:spcBef>
              <a:buSzTx/>
              <a:buNone/>
              <a:defRPr spc="-119" sz="6000">
                <a:latin typeface="Canela Deck Regular"/>
                <a:ea typeface="Canela Deck Regular"/>
                <a:cs typeface="Canela Deck Regular"/>
                <a:sym typeface="Canela Deck Regular"/>
              </a:defRPr>
            </a:lvl2pPr>
            <a:lvl3pPr marL="0" indent="0" defTabSz="825499">
              <a:lnSpc>
                <a:spcPct val="100000"/>
              </a:lnSpc>
              <a:spcBef>
                <a:spcPts val="2300"/>
              </a:spcBef>
              <a:buSzTx/>
              <a:buNone/>
              <a:defRPr spc="-119" sz="6000">
                <a:latin typeface="Canela Deck Regular"/>
                <a:ea typeface="Canela Deck Regular"/>
                <a:cs typeface="Canela Deck Regular"/>
                <a:sym typeface="Canela Deck Regular"/>
              </a:defRPr>
            </a:lvl3pPr>
            <a:lvl4pPr marL="0" indent="0" defTabSz="825499">
              <a:lnSpc>
                <a:spcPct val="100000"/>
              </a:lnSpc>
              <a:spcBef>
                <a:spcPts val="2300"/>
              </a:spcBef>
              <a:buSzTx/>
              <a:buNone/>
              <a:defRPr spc="-119" sz="6000">
                <a:latin typeface="Canela Deck Regular"/>
                <a:ea typeface="Canela Deck Regular"/>
                <a:cs typeface="Canela Deck Regular"/>
                <a:sym typeface="Canela Deck Regular"/>
              </a:defRPr>
            </a:lvl4pPr>
            <a:lvl5pPr marL="0" indent="0" defTabSz="825499">
              <a:lnSpc>
                <a:spcPct val="100000"/>
              </a:lnSpc>
              <a:spcBef>
                <a:spcPts val="2300"/>
              </a:spcBef>
              <a:buSzTx/>
              <a:buNone/>
              <a:defRPr spc="-119" sz="6000">
                <a:latin typeface="Canela Deck Regular"/>
                <a:ea typeface="Canela Deck Regular"/>
                <a:cs typeface="Canela Deck Regular"/>
                <a:sym typeface="Canela Deck Regular"/>
              </a:defRPr>
            </a:lvl5pPr>
          </a:lstStyle>
          <a:p>
            <a:pPr/>
            <a:r>
              <a:t>Agenda Topics</a:t>
            </a:r>
          </a:p>
          <a:p>
            <a:pPr lvl="1"/>
            <a:r>
              <a:t/>
            </a:r>
          </a:p>
          <a:p>
            <a:pPr lvl="2"/>
            <a:r>
              <a:t/>
            </a:r>
          </a:p>
          <a:p>
            <a:pPr lvl="3"/>
            <a:r>
              <a:t/>
            </a:r>
          </a:p>
          <a:p>
            <a:pPr lvl="4"/>
            <a:r>
              <a:t/>
            </a:r>
          </a:p>
        </p:txBody>
      </p:sp>
      <p:sp>
        <p:nvSpPr>
          <p:cNvPr id="67" name="Agenda Title"/>
          <p:cNvSpPr txBox="1"/>
          <p:nvPr>
            <p:ph type="title" hasCustomPrompt="1"/>
          </p:nvPr>
        </p:nvSpPr>
        <p:spPr>
          <a:xfrm>
            <a:off x="4048125" y="553639"/>
            <a:ext cx="16287750" cy="1643066"/>
          </a:xfrm>
          <a:prstGeom prst="rect">
            <a:avLst/>
          </a:prstGeom>
        </p:spPr>
        <p:txBody>
          <a:bodyPr lIns="71436" tIns="71436" rIns="71436" bIns="71436"/>
          <a:lstStyle>
            <a:lvl1pPr defTabSz="2446733">
              <a:lnSpc>
                <a:spcPct val="70000"/>
              </a:lnSpc>
              <a:defRPr spc="-79" sz="8000"/>
            </a:lvl1pPr>
          </a:lstStyle>
          <a:p>
            <a:pPr/>
            <a:r>
              <a:t>Agenda Title</a:t>
            </a:r>
          </a:p>
        </p:txBody>
      </p:sp>
      <p:sp>
        <p:nvSpPr>
          <p:cNvPr id="68" name="Agenda Subtitle"/>
          <p:cNvSpPr txBox="1"/>
          <p:nvPr>
            <p:ph type="body" sz="quarter" idx="21" hasCustomPrompt="1"/>
          </p:nvPr>
        </p:nvSpPr>
        <p:spPr>
          <a:xfrm>
            <a:off x="4048125" y="2116235"/>
            <a:ext cx="16287750" cy="887257"/>
          </a:xfrm>
          <a:prstGeom prst="rect">
            <a:avLst/>
          </a:prstGeom>
        </p:spPr>
        <p:txBody>
          <a:bodyPr lIns="71436" tIns="71436" rIns="71436" bIns="71436"/>
          <a:lstStyle>
            <a:lvl1pPr marL="0" indent="0" algn="ctr" defTabSz="821530">
              <a:lnSpc>
                <a:spcPct val="100000"/>
              </a:lnSpc>
              <a:spcBef>
                <a:spcPts val="0"/>
              </a:spcBef>
              <a:buSzTx/>
              <a:buNone/>
              <a:defRPr spc="-200">
                <a:latin typeface="Graphik Semibold"/>
                <a:ea typeface="Graphik Semibold"/>
                <a:cs typeface="Graphik Semibold"/>
                <a:sym typeface="Graphik Semibold"/>
              </a:defRPr>
            </a:lvl1pPr>
          </a:lstStyle>
          <a:p>
            <a:pPr/>
            <a:r>
              <a:t>Agenda Subtitle</a:t>
            </a:r>
          </a:p>
        </p:txBody>
      </p:sp>
      <p:sp>
        <p:nvSpPr>
          <p:cNvPr id="69" name="Slide Number"/>
          <p:cNvSpPr txBox="1"/>
          <p:nvPr>
            <p:ph type="sldNum" sz="quarter" idx="2"/>
          </p:nvPr>
        </p:nvSpPr>
        <p:spPr>
          <a:xfrm>
            <a:off x="11986005" y="12839487"/>
            <a:ext cx="402463" cy="445389"/>
          </a:xfrm>
          <a:prstGeom prst="rect">
            <a:avLst/>
          </a:prstGeom>
        </p:spPr>
        <p:txBody>
          <a:bodyPr lIns="71436" tIns="71436" rIns="71436" bIns="71436"/>
          <a:lstStyle>
            <a:lvl1pPr defTabSz="2446733">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6" name="Slide Title"/>
          <p:cNvSpPr txBox="1"/>
          <p:nvPr>
            <p:ph type="title" hasCustomPrompt="1"/>
          </p:nvPr>
        </p:nvSpPr>
        <p:spPr>
          <a:xfrm>
            <a:off x="1219200" y="774700"/>
            <a:ext cx="9753600" cy="1600200"/>
          </a:xfrm>
          <a:prstGeom prst="rect">
            <a:avLst/>
          </a:prstGeom>
        </p:spPr>
        <p:txBody>
          <a:bodyPr/>
          <a:lstStyle>
            <a:lvl1pPr>
              <a:defRPr>
                <a:solidFill>
                  <a:srgbClr val="FFFFFF"/>
                </a:solidFill>
              </a:defRPr>
            </a:lvl1pPr>
          </a:lstStyle>
          <a:p>
            <a:pPr/>
            <a:r>
              <a:t>Slide Title</a:t>
            </a:r>
          </a:p>
        </p:txBody>
      </p:sp>
      <p:sp>
        <p:nvSpPr>
          <p:cNvPr id="77" name="Sea against sky at sunset"/>
          <p:cNvSpPr/>
          <p:nvPr>
            <p:ph type="pic" idx="21"/>
          </p:nvPr>
        </p:nvSpPr>
        <p:spPr>
          <a:xfrm>
            <a:off x="12192644" y="718588"/>
            <a:ext cx="10972801" cy="12329624"/>
          </a:xfrm>
          <a:prstGeom prst="rect">
            <a:avLst/>
          </a:prstGeom>
        </p:spPr>
        <p:txBody>
          <a:bodyPr lIns="91439" tIns="45719" rIns="91439" bIns="45719">
            <a:noAutofit/>
          </a:bodyPr>
          <a:lstStyle/>
          <a:p>
            <a:pPr/>
          </a:p>
        </p:txBody>
      </p:sp>
      <p:sp>
        <p:nvSpPr>
          <p:cNvPr id="78" name="Slide Subtitle"/>
          <p:cNvSpPr txBox="1"/>
          <p:nvPr>
            <p:ph type="body" sz="quarter" idx="22" hasCustomPrompt="1"/>
          </p:nvPr>
        </p:nvSpPr>
        <p:spPr>
          <a:xfrm>
            <a:off x="1219200" y="2387600"/>
            <a:ext cx="9757569" cy="832612"/>
          </a:xfrm>
          <a:prstGeom prst="rect">
            <a:avLst/>
          </a:prstGeom>
        </p:spPr>
        <p:txBody>
          <a:bodyPr/>
          <a:lstStyle>
            <a:lvl1pPr marL="0" indent="0" algn="ctr" defTabSz="825500">
              <a:lnSpc>
                <a:spcPct val="80000"/>
              </a:lnSpc>
              <a:spcBef>
                <a:spcPts val="0"/>
              </a:spcBef>
              <a:buSzTx/>
              <a:buNone/>
              <a:defRPr spc="-44">
                <a:solidFill>
                  <a:srgbClr val="FFFFFF"/>
                </a:solidFill>
                <a:latin typeface="Graphik Semibold"/>
                <a:ea typeface="Graphik Semibold"/>
                <a:cs typeface="Graphik Semibold"/>
                <a:sym typeface="Graphik Semibold"/>
              </a:defRPr>
            </a:lvl1pPr>
          </a:lstStyle>
          <a:p>
            <a:pPr/>
            <a:r>
              <a:t>Slide Subtitle</a:t>
            </a:r>
          </a:p>
        </p:txBody>
      </p:sp>
      <p:sp>
        <p:nvSpPr>
          <p:cNvPr id="79" name="Body Level One…"/>
          <p:cNvSpPr txBox="1"/>
          <p:nvPr>
            <p:ph type="body" sz="half" idx="1" hasCustomPrompt="1"/>
          </p:nvPr>
        </p:nvSpPr>
        <p:spPr>
          <a:xfrm>
            <a:off x="1219200" y="4023221"/>
            <a:ext cx="9757569" cy="8384679"/>
          </a:xfrm>
          <a:prstGeom prst="rect">
            <a:avLst/>
          </a:prstGeom>
        </p:spPr>
        <p:txBody>
          <a:bodyPr/>
          <a:lstStyle/>
          <a:p>
            <a:pPr/>
            <a:r>
              <a:t>Slide bullet text</a:t>
            </a:r>
          </a:p>
          <a:p>
            <a:pPr lvl="1"/>
            <a:r>
              <a:t/>
            </a:r>
          </a:p>
          <a:p>
            <a:pPr lvl="2"/>
            <a:r>
              <a:t/>
            </a:r>
          </a:p>
          <a:p>
            <a:pPr lvl="3"/>
            <a:r>
              <a:t/>
            </a:r>
          </a:p>
          <a:p>
            <a:pPr lvl="4"/>
            <a:r>
              <a:t/>
            </a:r>
          </a:p>
        </p:txBody>
      </p:sp>
      <p:sp>
        <p:nvSpPr>
          <p:cNvPr id="80" name="Text"/>
          <p:cNvSpPr txBox="1"/>
          <p:nvPr>
            <p:ph type="body" sz="quarter" idx="23"/>
          </p:nvPr>
        </p:nvSpPr>
        <p:spPr>
          <a:xfrm>
            <a:off x="1219200" y="12686030"/>
            <a:ext cx="744017" cy="555753"/>
          </a:xfrm>
          <a:prstGeom prst="rect">
            <a:avLst/>
          </a:prstGeom>
        </p:spPr>
        <p:txBody>
          <a:bodyPr wrap="none" anchor="ctr">
            <a:spAutoFit/>
          </a:bodyPr>
          <a:lstStyle/>
          <a:p>
            <a:pPr marL="0" indent="0" defTabSz="2438400">
              <a:spcBef>
                <a:spcPts val="0"/>
              </a:spcBef>
              <a:buSzTx/>
              <a:buNone/>
              <a:defRPr sz="2400"/>
            </a:pPr>
          </a:p>
        </p:txBody>
      </p:sp>
      <p:sp>
        <p:nvSpPr>
          <p:cNvPr id="81" name="Slide Number"/>
          <p:cNvSpPr txBox="1"/>
          <p:nvPr>
            <p:ph type="sldNum" sz="quarter" idx="2"/>
          </p:nvPr>
        </p:nvSpPr>
        <p:spPr>
          <a:xfrm>
            <a:off x="11993626" y="12700000"/>
            <a:ext cx="409449" cy="429261"/>
          </a:xfrm>
          <a:prstGeom prst="rect">
            <a:avLst/>
          </a:prstGeom>
        </p:spPr>
        <p:txBody>
          <a:bodyPr/>
          <a:lstStyle>
            <a:lvl1pPr>
              <a:lnSpc>
                <a:spcPct val="80000"/>
              </a:lnSpc>
              <a:defRPr b="1" spc="-19"/>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88" name="Slide Title"/>
          <p:cNvSpPr txBox="1"/>
          <p:nvPr>
            <p:ph type="title" hasCustomPrompt="1"/>
          </p:nvPr>
        </p:nvSpPr>
        <p:spPr>
          <a:xfrm>
            <a:off x="1219200" y="774700"/>
            <a:ext cx="9753600" cy="1600200"/>
          </a:xfrm>
          <a:prstGeom prst="rect">
            <a:avLst/>
          </a:prstGeom>
        </p:spPr>
        <p:txBody>
          <a:bodyPr/>
          <a:lstStyle/>
          <a:p>
            <a:pPr/>
            <a:r>
              <a:t>Slide Title</a:t>
            </a:r>
          </a:p>
        </p:txBody>
      </p:sp>
      <p:sp>
        <p:nvSpPr>
          <p:cNvPr id="89" name="Sea against sky at sunset"/>
          <p:cNvSpPr/>
          <p:nvPr>
            <p:ph type="pic" idx="21"/>
          </p:nvPr>
        </p:nvSpPr>
        <p:spPr>
          <a:xfrm>
            <a:off x="12192644" y="718588"/>
            <a:ext cx="10972801" cy="12329624"/>
          </a:xfrm>
          <a:prstGeom prst="rect">
            <a:avLst/>
          </a:prstGeom>
        </p:spPr>
        <p:txBody>
          <a:bodyPr lIns="91439" tIns="45719" rIns="91439" bIns="45719">
            <a:noAutofit/>
          </a:bodyPr>
          <a:lstStyle/>
          <a:p>
            <a:pPr/>
          </a:p>
        </p:txBody>
      </p:sp>
      <p:sp>
        <p:nvSpPr>
          <p:cNvPr id="90" name="Slide Subtitle"/>
          <p:cNvSpPr txBox="1"/>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91" name="Body Level One…"/>
          <p:cNvSpPr txBox="1"/>
          <p:nvPr>
            <p:ph type="body" sz="half" idx="1" hasCustomPrompt="1"/>
          </p:nvPr>
        </p:nvSpPr>
        <p:spPr>
          <a:xfrm>
            <a:off x="1219200" y="4023221"/>
            <a:ext cx="9757569" cy="8384679"/>
          </a:xfrm>
          <a:prstGeom prst="rect">
            <a:avLst/>
          </a:prstGeom>
        </p:spPr>
        <p:txBody>
          <a:bodyPr/>
          <a:lstStyle/>
          <a:p>
            <a:pPr/>
            <a:r>
              <a:t>Slide bullet text</a:t>
            </a:r>
          </a:p>
          <a:p>
            <a:pPr lvl="1"/>
            <a:r>
              <a:t/>
            </a:r>
          </a:p>
          <a:p>
            <a:pPr lvl="2"/>
            <a:r>
              <a:t/>
            </a:r>
          </a:p>
          <a:p>
            <a:pPr lvl="3"/>
            <a:r>
              <a:t/>
            </a:r>
          </a:p>
          <a:p>
            <a:pPr lvl="4"/>
            <a:r>
              <a:t/>
            </a:r>
          </a:p>
        </p:txBody>
      </p:sp>
      <p:sp>
        <p:nvSpPr>
          <p:cNvPr id="92" name="Slide Number"/>
          <p:cNvSpPr txBox="1"/>
          <p:nvPr>
            <p:ph type="sldNum" sz="quarter" idx="2"/>
          </p:nvPr>
        </p:nvSpPr>
        <p:spPr>
          <a:xfrm>
            <a:off x="1200403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CE7"/>
        </a:solidFill>
      </p:bgPr>
    </p:bg>
    <p:spTree>
      <p:nvGrpSpPr>
        <p:cNvPr id="1" name=""/>
        <p:cNvGrpSpPr/>
        <p:nvPr/>
      </p:nvGrpSpPr>
      <p:grpSpPr>
        <a:xfrm>
          <a:off x="0" y="0"/>
          <a:ext cx="0" cy="0"/>
          <a:chOff x="0" y="0"/>
          <a:chExt cx="0" cy="0"/>
        </a:xfrm>
      </p:grpSpPr>
      <p:sp>
        <p:nvSpPr>
          <p:cNvPr id="2" name="Age of Light Innovations 2025"/>
          <p:cNvSpPr txBox="1"/>
          <p:nvPr/>
        </p:nvSpPr>
        <p:spPr>
          <a:xfrm>
            <a:off x="21692209" y="7302"/>
            <a:ext cx="2675192" cy="3917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Age of Light Innovations 2025</a:t>
            </a:r>
          </a:p>
        </p:txBody>
      </p:sp>
      <p:sp>
        <p:nvSpPr>
          <p:cNvPr id="3" name="Slide Title"/>
          <p:cNvSpPr txBox="1"/>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4" name="Body Level One…"/>
          <p:cNvSpPr txBox="1"/>
          <p:nvPr>
            <p:ph type="body" idx="1" hasCustomPrompt="1"/>
          </p:nvPr>
        </p:nvSpPr>
        <p:spPr>
          <a:xfrm>
            <a:off x="1219200" y="4013200"/>
            <a:ext cx="21945600" cy="838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5" name="Slide Number"/>
          <p:cNvSpPr txBox="1"/>
          <p:nvPr>
            <p:ph type="sldNum" sz="quarter" idx="2"/>
          </p:nvPr>
        </p:nvSpPr>
        <p:spPr>
          <a:xfrm>
            <a:off x="12001499" y="12700000"/>
            <a:ext cx="388621" cy="429261"/>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2000">
                <a:solidFill>
                  <a:srgbClr val="5E5E5E"/>
                </a:solidFill>
                <a:latin typeface="Graphik"/>
                <a:ea typeface="Graphik"/>
                <a:cs typeface="Graphik"/>
                <a:sym typeface="Graphi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transition xmlns:p14="http://schemas.microsoft.com/office/powerpoint/2010/main" spd="med" advClick="1"/>
  <p:txStyles>
    <p:titleStyle>
      <a:lvl1pPr marL="0" marR="0" indent="0" algn="ctr" defTabSz="243840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1pPr>
      <a:lvl2pPr marL="0" marR="0" indent="457200" algn="ctr" defTabSz="243840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2pPr>
      <a:lvl3pPr marL="0" marR="0" indent="914400" algn="ctr" defTabSz="243840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3pPr>
      <a:lvl4pPr marL="0" marR="0" indent="1371600" algn="ctr" defTabSz="243840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4pPr>
      <a:lvl5pPr marL="0" marR="0" indent="1828800" algn="ctr" defTabSz="243840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5pPr>
      <a:lvl6pPr marL="0" marR="0" indent="2286000" algn="ctr" defTabSz="243840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6pPr>
      <a:lvl7pPr marL="0" marR="0" indent="2743200" algn="ctr" defTabSz="243840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7pPr>
      <a:lvl8pPr marL="0" marR="0" indent="3200400" algn="ctr" defTabSz="243840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8pPr>
      <a:lvl9pPr marL="0" marR="0" indent="3657600" algn="ctr" defTabSz="243840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 Id="rId4" Type="http://schemas.openxmlformats.org/officeDocument/2006/relationships/image" Target="../media/image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7.png"/><Relationship Id="rId3" Type="http://schemas.openxmlformats.org/officeDocument/2006/relationships/image" Target="../media/image1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2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7.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3.tif"/><Relationship Id="rId5" Type="http://schemas.openxmlformats.org/officeDocument/2006/relationships/hyperlink" Target="https://doi.org/10.3389/fneur.2021.636330" TargetMode="External"/><Relationship Id="rId6" Type="http://schemas.openxmlformats.org/officeDocument/2006/relationships/image" Target="../media/image2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4.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jpeg"/><Relationship Id="rId4" Type="http://schemas.openxmlformats.org/officeDocument/2006/relationships/image" Target="../media/image6.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jpe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8.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hyperlink" Target="https://doi.org/10.1038/s41598-017-03171-4" TargetMode="Externa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38.png"/><Relationship Id="rId3" Type="http://schemas.openxmlformats.org/officeDocument/2006/relationships/image" Target="../media/image3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9.jpeg"/><Relationship Id="rId5" Type="http://schemas.openxmlformats.org/officeDocument/2006/relationships/image" Target="../media/image40.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8.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8.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9.png"/><Relationship Id="rId4" Type="http://schemas.openxmlformats.org/officeDocument/2006/relationships/image" Target="../media/image50.png"/><Relationship Id="rId5" Type="http://schemas.openxmlformats.org/officeDocument/2006/relationships/image" Target="../media/image20.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3.tif"/><Relationship Id="rId5" Type="http://schemas.openxmlformats.org/officeDocument/2006/relationships/hyperlink" Target="https://doi.org/10.3389/fneur.2021.636330" TargetMode="External"/><Relationship Id="rId6" Type="http://schemas.openxmlformats.org/officeDocument/2006/relationships/image" Target="../media/image2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7.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0.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0.jpeg"/><Relationship Id="rId3" Type="http://schemas.openxmlformats.org/officeDocument/2006/relationships/image" Target="../media/image5.tif"/><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20.png"/><Relationship Id="rId7" Type="http://schemas.openxmlformats.org/officeDocument/2006/relationships/image" Target="../media/image53.png"/><Relationship Id="rId8" Type="http://schemas.openxmlformats.org/officeDocument/2006/relationships/image" Target="../media/image5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0.jpeg"/><Relationship Id="rId3" Type="http://schemas.openxmlformats.org/officeDocument/2006/relationships/image" Target="../media/image5.tif"/><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20.png"/><Relationship Id="rId7" Type="http://schemas.openxmlformats.org/officeDocument/2006/relationships/image" Target="../media/image53.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 Id="rId11" Type="http://schemas.openxmlformats.org/officeDocument/2006/relationships/image" Target="../media/image54.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60.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0.jpeg"/><Relationship Id="rId3" Type="http://schemas.openxmlformats.org/officeDocument/2006/relationships/image" Target="../media/image5.tif"/><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20.png"/><Relationship Id="rId7" Type="http://schemas.openxmlformats.org/officeDocument/2006/relationships/image" Target="../media/image53.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4.png"/><Relationship Id="rId14" Type="http://schemas.openxmlformats.org/officeDocument/2006/relationships/image" Target="../media/image58.png"/><Relationship Id="rId15" Type="http://schemas.openxmlformats.org/officeDocument/2006/relationships/image" Target="../media/image59.png"/><Relationship Id="rId16" Type="http://schemas.openxmlformats.org/officeDocument/2006/relationships/image" Target="../media/image60.png"/><Relationship Id="rId17" Type="http://schemas.openxmlformats.org/officeDocument/2006/relationships/image" Target="../media/image6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hyperlink" Target="https://www.hse.gov.uk/humanfactors/topics/lighting.htm" TargetMode="External"/><Relationship Id="rId4" Type="http://schemas.openxmlformats.org/officeDocument/2006/relationships/hyperlink" Target="https://www.cibse.org/" TargetMode="External"/><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64.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hyperlink" Target="https://doi.org/10.1016/j.smrv.2019.101213" TargetMode="External"/><Relationship Id="rId5" Type="http://schemas.openxmlformats.org/officeDocument/2006/relationships/image" Target="../media/image67.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8.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9.png"/><Relationship Id="rId3" Type="http://schemas.openxmlformats.org/officeDocument/2006/relationships/image" Target="../media/image70.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1.png"/><Relationship Id="rId3" Type="http://schemas.openxmlformats.org/officeDocument/2006/relationships/image" Target="../media/image72.png"/><Relationship Id="rId4" Type="http://schemas.openxmlformats.org/officeDocument/2006/relationships/image" Target="../media/image73.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74.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5.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6.png"/><Relationship Id="rId3" Type="http://schemas.openxmlformats.org/officeDocument/2006/relationships/image" Target="../media/image77.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8.png"/><Relationship Id="rId3" Type="http://schemas.openxmlformats.org/officeDocument/2006/relationships/image" Target="../media/image7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png"/><Relationship Id="rId3" Type="http://schemas.openxmlformats.org/officeDocument/2006/relationships/image" Target="../media/image10.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80.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tif"/><Relationship Id="rId3" Type="http://schemas.openxmlformats.org/officeDocument/2006/relationships/image" Target="../media/image10.tif"/></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81.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hyperlink" Target="https://www.pnas.org/doi/full/10.1073/pnas.2113290119#con1" TargetMode="External"/><Relationship Id="rId4" Type="http://schemas.openxmlformats.org/officeDocument/2006/relationships/hyperlink" Target="https://www.pnas.org/doi/full/10.1073/pnas.2113290119#con2" TargetMode="External"/><Relationship Id="rId5" Type="http://schemas.openxmlformats.org/officeDocument/2006/relationships/hyperlink" Target="https://www.pnas.org/doi/full/10.1073/pnas.2113290119#con3" TargetMode="External"/><Relationship Id="rId6" Type="http://schemas.openxmlformats.org/officeDocument/2006/relationships/hyperlink" Target="https://www.pnas.org/doi/full/10.1073/pnas.2113290119#con7" TargetMode="External"/><Relationship Id="rId7" Type="http://schemas.openxmlformats.org/officeDocument/2006/relationships/hyperlink" Target="https://www.pnas.org/toc/pnas/119/12" TargetMode="External"/><Relationship Id="rId8" Type="http://schemas.openxmlformats.org/officeDocument/2006/relationships/hyperlink" Target="https://doi.org/10.1073/pnas.2113290119" TargetMode="External"/><Relationship Id="rId9" Type="http://schemas.openxmlformats.org/officeDocument/2006/relationships/image" Target="../media/image11.tif"/><Relationship Id="rId10" Type="http://schemas.openxmlformats.org/officeDocument/2006/relationships/image" Target="../media/image12.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13.tif"/><Relationship Id="rId4" Type="http://schemas.openxmlformats.org/officeDocument/2006/relationships/image" Target="../media/image82.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2.jpeg"/><Relationship Id="rId4" Type="http://schemas.openxmlformats.org/officeDocument/2006/relationships/image" Target="../media/image83.png"/><Relationship Id="rId5" Type="http://schemas.openxmlformats.org/officeDocument/2006/relationships/image" Target="../media/image14.tif"/></Relationships>

</file>

<file path=ppt/slides/_rels/slide58.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4.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hyperlink" Target="https://dx.doi.org/10.2174/1567205014666170523092858" TargetMode="External"/><Relationship Id="rId4" Type="http://schemas.openxmlformats.org/officeDocument/2006/relationships/image" Target="../media/image15.t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65.png"/><Relationship Id="rId4" Type="http://schemas.openxmlformats.org/officeDocument/2006/relationships/image" Target="../media/image13.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9.png"/><Relationship Id="rId3" Type="http://schemas.openxmlformats.org/officeDocument/2006/relationships/image" Target="../media/image90.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jpe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openxmlformats.org/officeDocument/2006/relationships/image" Target="../media/image91.png"/><Relationship Id="rId4" Type="http://schemas.openxmlformats.org/officeDocument/2006/relationships/image" Target="../media/image92.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image" Target="../media/image93.png"/><Relationship Id="rId4" Type="http://schemas.openxmlformats.org/officeDocument/2006/relationships/image" Target="../media/image94.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95.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96.png"/><Relationship Id="rId3" Type="http://schemas.openxmlformats.org/officeDocument/2006/relationships/image" Target="../media/image97.png"/><Relationship Id="rId4" Type="http://schemas.openxmlformats.org/officeDocument/2006/relationships/image" Target="../media/image9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Rectangle"/>
          <p:cNvSpPr/>
          <p:nvPr/>
        </p:nvSpPr>
        <p:spPr>
          <a:xfrm>
            <a:off x="0" y="10629053"/>
            <a:ext cx="24487698" cy="3186090"/>
          </a:xfrm>
          <a:prstGeom prst="rect">
            <a:avLst/>
          </a:prstGeom>
          <a:solidFill>
            <a:srgbClr val="FFFFFF"/>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337" name="Lighting for Mental Health: From The Science and Practical Implementation to Sustainability"/>
          <p:cNvSpPr txBox="1"/>
          <p:nvPr>
            <p:ph type="ctrTitle"/>
          </p:nvPr>
        </p:nvSpPr>
        <p:spPr>
          <a:xfrm>
            <a:off x="833584" y="1661193"/>
            <a:ext cx="22937190" cy="4980907"/>
          </a:xfrm>
          <a:prstGeom prst="rect">
            <a:avLst/>
          </a:prstGeom>
        </p:spPr>
        <p:txBody>
          <a:bodyPr/>
          <a:lstStyle>
            <a:lvl1pPr defTabSz="1853183">
              <a:defRPr spc="-97" sz="9728"/>
            </a:lvl1pPr>
          </a:lstStyle>
          <a:p>
            <a:pPr/>
            <a:r>
              <a:t>Lighting for Mental Health: From The Science and Practical Implementation to Sustainability</a:t>
            </a:r>
          </a:p>
        </p:txBody>
      </p:sp>
      <p:sp>
        <p:nvSpPr>
          <p:cNvPr id="338" name="Dr Shelley James…"/>
          <p:cNvSpPr txBox="1"/>
          <p:nvPr>
            <p:ph type="subTitle" sz="quarter" idx="1"/>
          </p:nvPr>
        </p:nvSpPr>
        <p:spPr>
          <a:xfrm>
            <a:off x="1271048" y="7260929"/>
            <a:ext cx="21945601" cy="2250593"/>
          </a:xfrm>
          <a:prstGeom prst="rect">
            <a:avLst/>
          </a:prstGeom>
        </p:spPr>
        <p:txBody>
          <a:bodyPr/>
          <a:lstStyle/>
          <a:p>
            <a:pPr defTabSz="1780032">
              <a:lnSpc>
                <a:spcPct val="80000"/>
              </a:lnSpc>
              <a:defRPr spc="-61" sz="6132">
                <a:solidFill>
                  <a:srgbClr val="200018"/>
                </a:solidFill>
                <a:latin typeface="+mn-lt"/>
                <a:ea typeface="+mn-ea"/>
                <a:cs typeface="+mn-cs"/>
                <a:sym typeface="Canela Bold"/>
              </a:defRPr>
            </a:pPr>
            <a:r>
              <a:t>Dr Shelley James</a:t>
            </a:r>
          </a:p>
          <a:p>
            <a:pPr defTabSz="1780032">
              <a:lnSpc>
                <a:spcPct val="80000"/>
              </a:lnSpc>
              <a:defRPr spc="-61" sz="6132">
                <a:solidFill>
                  <a:srgbClr val="200018"/>
                </a:solidFill>
                <a:latin typeface="+mn-lt"/>
                <a:ea typeface="+mn-ea"/>
                <a:cs typeface="+mn-cs"/>
                <a:sym typeface="Canela Bold"/>
              </a:defRPr>
            </a:pPr>
            <a:r>
              <a:t>10 February</a:t>
            </a:r>
          </a:p>
        </p:txBody>
      </p:sp>
      <p:pic>
        <p:nvPicPr>
          <p:cNvPr id="339" name="Company Logo.png" descr="Company Logo.png"/>
          <p:cNvPicPr>
            <a:picLocks noChangeAspect="1"/>
          </p:cNvPicPr>
          <p:nvPr/>
        </p:nvPicPr>
        <p:blipFill>
          <a:blip r:embed="rId2">
            <a:extLst/>
          </a:blip>
          <a:stretch>
            <a:fillRect/>
          </a:stretch>
        </p:blipFill>
        <p:spPr>
          <a:xfrm>
            <a:off x="14444216" y="10795084"/>
            <a:ext cx="2854028" cy="2854028"/>
          </a:xfrm>
          <a:prstGeom prst="rect">
            <a:avLst/>
          </a:prstGeom>
          <a:ln w="12700">
            <a:miter lim="400000"/>
          </a:ln>
        </p:spPr>
      </p:pic>
      <p:pic>
        <p:nvPicPr>
          <p:cNvPr id="340" name="pasted-movie.png" descr="pasted-movie.png"/>
          <p:cNvPicPr>
            <a:picLocks noChangeAspect="1"/>
          </p:cNvPicPr>
          <p:nvPr/>
        </p:nvPicPr>
        <p:blipFill>
          <a:blip r:embed="rId3">
            <a:extLst/>
          </a:blip>
          <a:stretch>
            <a:fillRect/>
          </a:stretch>
        </p:blipFill>
        <p:spPr>
          <a:xfrm>
            <a:off x="7404027" y="11018986"/>
            <a:ext cx="6108701" cy="25400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3" name="pasted-movie.png" descr="pasted-movie.png"/>
          <p:cNvPicPr>
            <a:picLocks noChangeAspect="1"/>
          </p:cNvPicPr>
          <p:nvPr/>
        </p:nvPicPr>
        <p:blipFill>
          <a:blip r:embed="rId2">
            <a:extLst/>
          </a:blip>
          <a:stretch>
            <a:fillRect/>
          </a:stretch>
        </p:blipFill>
        <p:spPr>
          <a:xfrm>
            <a:off x="2971319" y="-62426"/>
            <a:ext cx="18441362" cy="1384085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Freeform 2"/>
          <p:cNvSpPr/>
          <p:nvPr/>
        </p:nvSpPr>
        <p:spPr>
          <a:xfrm>
            <a:off x="-1" y="-44723"/>
            <a:ext cx="24384001" cy="14747060"/>
          </a:xfrm>
          <a:prstGeom prst="rect">
            <a:avLst/>
          </a:prstGeom>
          <a:blipFill>
            <a:blip r:embed="rId2"/>
            <a:stretch>
              <a:fillRect/>
            </a:stretch>
          </a:blipFill>
          <a:ln w="12700">
            <a:miter lim="400000"/>
          </a:ln>
        </p:spPr>
        <p:txBody>
          <a:bodyPr lIns="60959" tIns="60959" rIns="60959" bIns="60959"/>
          <a:lstStyle/>
          <a:p>
            <a:pPr defTabSz="1219200">
              <a:lnSpc>
                <a:spcPct val="100000"/>
              </a:lnSpc>
              <a:spcBef>
                <a:spcPts val="0"/>
              </a:spcBef>
              <a:defRPr sz="2400">
                <a:latin typeface="Calibri"/>
                <a:ea typeface="Calibri"/>
                <a:cs typeface="Calibri"/>
                <a:sym typeface="Calibri"/>
              </a:defRPr>
            </a:pPr>
          </a:p>
        </p:txBody>
      </p:sp>
      <p:sp>
        <p:nvSpPr>
          <p:cNvPr id="386" name="Can’t we do better…?"/>
          <p:cNvSpPr txBox="1"/>
          <p:nvPr>
            <p:ph type="title" idx="4294967295"/>
          </p:nvPr>
        </p:nvSpPr>
        <p:spPr>
          <a:xfrm>
            <a:off x="1686489" y="1087853"/>
            <a:ext cx="14836873" cy="3626535"/>
          </a:xfrm>
          <a:prstGeom prst="rect">
            <a:avLst/>
          </a:prstGeom>
        </p:spPr>
        <p:txBody>
          <a:bodyPr/>
          <a:lstStyle>
            <a:lvl1pPr algn="l" defTabSz="2414016">
              <a:lnSpc>
                <a:spcPct val="120000"/>
              </a:lnSpc>
              <a:defRPr spc="-126" sz="12672">
                <a:solidFill>
                  <a:srgbClr val="FFFFFF"/>
                </a:solidFill>
              </a:defRPr>
            </a:lvl1pPr>
          </a:lstStyle>
          <a:p>
            <a:pPr/>
            <a:r>
              <a:t>Can’t we do better…?</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88" name="Text"/>
          <p:cNvSpPr txBox="1"/>
          <p:nvPr>
            <p:ph type="body" idx="21"/>
          </p:nvPr>
        </p:nvSpPr>
        <p:spPr>
          <a:prstGeom prst="rect">
            <a:avLst/>
          </a:prstGeom>
        </p:spPr>
        <p:txBody>
          <a:bodyPr/>
          <a:lstStyle/>
          <a:p>
            <a:pPr marL="0" indent="0" defTabSz="2438400">
              <a:spcBef>
                <a:spcPts val="0"/>
              </a:spcBef>
              <a:buSzTx/>
              <a:buNone/>
              <a:defRPr sz="1200"/>
            </a:pPr>
          </a:p>
        </p:txBody>
      </p:sp>
      <p:sp>
        <p:nvSpPr>
          <p:cNvPr id="389" name="Freeform 2"/>
          <p:cNvSpPr/>
          <p:nvPr/>
        </p:nvSpPr>
        <p:spPr>
          <a:xfrm flipH="1">
            <a:off x="-583168" y="-1"/>
            <a:ext cx="10287001" cy="13716001"/>
          </a:xfrm>
          <a:prstGeom prst="rect">
            <a:avLst/>
          </a:prstGeom>
          <a:blipFill>
            <a:blip r:embed="rId3"/>
            <a:stretch>
              <a:fillRect/>
            </a:stretch>
          </a:blipFill>
          <a:ln w="12700">
            <a:miter lim="400000"/>
          </a:ln>
        </p:spPr>
        <p:txBody>
          <a:bodyPr lIns="60959" tIns="60959" rIns="60959" bIns="60959"/>
          <a:lstStyle/>
          <a:p>
            <a:pPr defTabSz="1219200">
              <a:lnSpc>
                <a:spcPct val="100000"/>
              </a:lnSpc>
              <a:spcBef>
                <a:spcPts val="0"/>
              </a:spcBef>
              <a:defRPr sz="2400">
                <a:latin typeface="Calibri"/>
                <a:ea typeface="Calibri"/>
                <a:cs typeface="Calibri"/>
                <a:sym typeface="Calibri"/>
              </a:defRPr>
            </a:pPr>
          </a:p>
        </p:txBody>
      </p:sp>
      <p:sp>
        <p:nvSpPr>
          <p:cNvPr id="390" name="Freeform 3"/>
          <p:cNvSpPr/>
          <p:nvPr/>
        </p:nvSpPr>
        <p:spPr>
          <a:xfrm>
            <a:off x="9334337" y="-1"/>
            <a:ext cx="15454650" cy="13716001"/>
          </a:xfrm>
          <a:prstGeom prst="rect">
            <a:avLst/>
          </a:prstGeom>
          <a:blipFill>
            <a:blip r:embed="rId4"/>
            <a:stretch>
              <a:fillRect/>
            </a:stretch>
          </a:blipFill>
          <a:ln w="12700">
            <a:miter lim="400000"/>
          </a:ln>
        </p:spPr>
        <p:txBody>
          <a:bodyPr lIns="60959" tIns="60959" rIns="60959" bIns="60959"/>
          <a:lstStyle/>
          <a:p>
            <a:pPr defTabSz="1219200">
              <a:lnSpc>
                <a:spcPct val="100000"/>
              </a:lnSpc>
              <a:spcBef>
                <a:spcPts val="0"/>
              </a:spcBef>
              <a:defRPr sz="2400">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94" name="Image" descr="Image"/>
          <p:cNvPicPr>
            <a:picLocks noChangeAspect="1"/>
          </p:cNvPicPr>
          <p:nvPr/>
        </p:nvPicPr>
        <p:blipFill>
          <a:blip r:embed="rId3">
            <a:extLst/>
          </a:blip>
          <a:srcRect l="0" t="0" r="0" b="11115"/>
          <a:stretch>
            <a:fillRect/>
          </a:stretch>
        </p:blipFill>
        <p:spPr>
          <a:xfrm>
            <a:off x="1218803" y="409575"/>
            <a:ext cx="21946422" cy="12896673"/>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Gronfier, C., The good blue and chronobiology: light and non-visual functions, Points de Vue, International Review of Ophthalmic Optics, N68, Spring, 2013"/>
          <p:cNvSpPr txBox="1"/>
          <p:nvPr>
            <p:ph type="body" idx="22"/>
          </p:nvPr>
        </p:nvSpPr>
        <p:spPr>
          <a:xfrm>
            <a:off x="1270000" y="12669393"/>
            <a:ext cx="21739788" cy="839891"/>
          </a:xfrm>
          <a:prstGeom prst="rect">
            <a:avLst/>
          </a:prstGeom>
          <a:extLst>
            <a:ext uri="{C572A759-6A51-4108-AA02-DFA0A04FC94B}">
              <ma14:wrappingTextBoxFlag xmlns:ma14="http://schemas.microsoft.com/office/mac/drawingml/2011/main" val="1"/>
            </a:ext>
          </a:extLst>
        </p:spPr>
        <p:txBody>
          <a:bodyPr/>
          <a:lstStyle/>
          <a:p>
            <a:pPr marL="192475" indent="-192475" defTabSz="457200">
              <a:lnSpc>
                <a:spcPct val="117999"/>
              </a:lnSpc>
              <a:spcBef>
                <a:spcPts val="0"/>
              </a:spcBef>
              <a:buSzPct val="175000"/>
              <a:defRPr sz="2200">
                <a:latin typeface="Helvetica Neue"/>
                <a:ea typeface="Helvetica Neue"/>
                <a:cs typeface="Helvetica Neue"/>
                <a:sym typeface="Helvetica Neue"/>
              </a:defRPr>
            </a:pPr>
          </a:p>
          <a:p>
            <a:pPr marL="192475" indent="-192475" defTabSz="457200">
              <a:lnSpc>
                <a:spcPct val="117999"/>
              </a:lnSpc>
              <a:spcBef>
                <a:spcPts val="0"/>
              </a:spcBef>
              <a:buSzPct val="175000"/>
              <a:defRPr sz="2200">
                <a:latin typeface="Helvetica Neue"/>
                <a:ea typeface="Helvetica Neue"/>
                <a:cs typeface="Helvetica Neue"/>
                <a:sym typeface="Helvetica Neue"/>
              </a:defRPr>
            </a:pPr>
            <a:r>
              <a:t>Gronfier, C., The good blue and chronobiology: light and non-visual functions, Points de Vue, International Review of Ophthalmic Optics, N68, Spring, 2013</a:t>
            </a:r>
          </a:p>
        </p:txBody>
      </p:sp>
      <p:pic>
        <p:nvPicPr>
          <p:cNvPr id="399" name="Image" descr="Image"/>
          <p:cNvPicPr>
            <a:picLocks noChangeAspect="1"/>
          </p:cNvPicPr>
          <p:nvPr/>
        </p:nvPicPr>
        <p:blipFill>
          <a:blip r:embed="rId3">
            <a:extLst/>
          </a:blip>
          <a:stretch>
            <a:fillRect/>
          </a:stretch>
        </p:blipFill>
        <p:spPr>
          <a:xfrm>
            <a:off x="1612290" y="-112967"/>
            <a:ext cx="19705569" cy="12671934"/>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3" name="pasted-movie.png" descr="pasted-movie.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404" name="Image" descr="Image"/>
          <p:cNvPicPr>
            <a:picLocks noChangeAspect="1"/>
          </p:cNvPicPr>
          <p:nvPr/>
        </p:nvPicPr>
        <p:blipFill>
          <a:blip r:embed="rId3">
            <a:extLst/>
          </a:blip>
          <a:stretch>
            <a:fillRect/>
          </a:stretch>
        </p:blipFill>
        <p:spPr>
          <a:xfrm>
            <a:off x="2650647" y="555384"/>
            <a:ext cx="18200368" cy="12197825"/>
          </a:xfrm>
          <a:prstGeom prst="rect">
            <a:avLst/>
          </a:prstGeom>
          <a:ln w="12700">
            <a:miter lim="400000"/>
          </a:ln>
        </p:spPr>
      </p:pic>
      <p:sp>
        <p:nvSpPr>
          <p:cNvPr id="405" name="Engelmann, W., &amp; Antkowiak, B. (2016). Flower clocks, time memory and time forgetting. https://doi.org/10.15496/publikation-9218"/>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marL="0" indent="0" defTabSz="2438400">
              <a:spcBef>
                <a:spcPts val="0"/>
              </a:spcBef>
              <a:buSzTx/>
              <a:buNone/>
              <a:defRPr sz="1200"/>
            </a:lvl1pPr>
          </a:lstStyle>
          <a:p>
            <a:pPr/>
            <a:r>
              <a:t>Engelmann, W., &amp; Antkowiak, B. (2016). Flower clocks, time memory and time forgetting. https://doi.org/10.15496/publikation-9218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6F6FF"/>
        </a:solidFill>
      </p:bgPr>
    </p:bg>
    <p:spTree>
      <p:nvGrpSpPr>
        <p:cNvPr id="1" name=""/>
        <p:cNvGrpSpPr/>
        <p:nvPr/>
      </p:nvGrpSpPr>
      <p:grpSpPr>
        <a:xfrm>
          <a:off x="0" y="0"/>
          <a:ext cx="0" cy="0"/>
          <a:chOff x="0" y="0"/>
          <a:chExt cx="0" cy="0"/>
        </a:xfrm>
      </p:grpSpPr>
      <p:pic>
        <p:nvPicPr>
          <p:cNvPr id="407" name="pasted-movie.png" descr="pasted-movie.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08" name="Rectangle"/>
          <p:cNvSpPr/>
          <p:nvPr/>
        </p:nvSpPr>
        <p:spPr>
          <a:xfrm>
            <a:off x="3772830" y="-10014"/>
            <a:ext cx="16035327" cy="13736028"/>
          </a:xfrm>
          <a:prstGeom prst="rect">
            <a:avLst/>
          </a:prstGeom>
          <a:solidFill>
            <a:srgbClr val="FFFFFF"/>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409" name="pasted-movie.png" descr="pasted-movie.png"/>
          <p:cNvPicPr>
            <a:picLocks noChangeAspect="1"/>
          </p:cNvPicPr>
          <p:nvPr/>
        </p:nvPicPr>
        <p:blipFill>
          <a:blip r:embed="rId3">
            <a:extLst/>
          </a:blip>
          <a:srcRect l="0" t="9454" r="0" b="0"/>
          <a:stretch>
            <a:fillRect/>
          </a:stretch>
        </p:blipFill>
        <p:spPr>
          <a:xfrm>
            <a:off x="5073404" y="111812"/>
            <a:ext cx="12783510" cy="13976504"/>
          </a:xfrm>
          <a:prstGeom prst="rect">
            <a:avLst/>
          </a:prstGeom>
          <a:ln w="12700">
            <a:miter lim="400000"/>
          </a:ln>
        </p:spPr>
      </p:pic>
      <p:pic>
        <p:nvPicPr>
          <p:cNvPr id="410" name="Line Line" descr="Line Line"/>
          <p:cNvPicPr>
            <a:picLocks noChangeAspect="0"/>
          </p:cNvPicPr>
          <p:nvPr/>
        </p:nvPicPr>
        <p:blipFill>
          <a:blip r:embed="rId4">
            <a:extLst/>
          </a:blip>
          <a:stretch>
            <a:fillRect/>
          </a:stretch>
        </p:blipFill>
        <p:spPr>
          <a:xfrm rot="16200000">
            <a:off x="-1464682" y="6205441"/>
            <a:ext cx="12284670" cy="1305118"/>
          </a:xfrm>
          <a:prstGeom prst="rect">
            <a:avLst/>
          </a:prstGeom>
        </p:spPr>
      </p:pic>
      <p:pic>
        <p:nvPicPr>
          <p:cNvPr id="412" name="pasted-movie.png" descr="pasted-movie.png"/>
          <p:cNvPicPr>
            <a:picLocks noChangeAspect="1"/>
          </p:cNvPicPr>
          <p:nvPr/>
        </p:nvPicPr>
        <p:blipFill>
          <a:blip r:embed="rId5">
            <a:extLst/>
          </a:blip>
          <a:stretch>
            <a:fillRect/>
          </a:stretch>
        </p:blipFill>
        <p:spPr>
          <a:xfrm>
            <a:off x="18081384" y="-33170"/>
            <a:ext cx="4164807" cy="4164807"/>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4" name="pasted-movie.png" descr="pasted-movie.png"/>
          <p:cNvPicPr>
            <a:picLocks noChangeAspect="1"/>
          </p:cNvPicPr>
          <p:nvPr/>
        </p:nvPicPr>
        <p:blipFill>
          <a:blip r:embed="rId2">
            <a:extLst/>
          </a:blip>
          <a:srcRect l="3238" t="13424" r="0" b="0"/>
          <a:stretch>
            <a:fillRect/>
          </a:stretch>
        </p:blipFill>
        <p:spPr>
          <a:xfrm>
            <a:off x="1185465" y="821134"/>
            <a:ext cx="22013265" cy="12073538"/>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6" name="pasted-movie.png" descr="pasted-movie.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7" name="Rectangle"/>
          <p:cNvSpPr/>
          <p:nvPr/>
        </p:nvSpPr>
        <p:spPr>
          <a:xfrm>
            <a:off x="5322230" y="3622186"/>
            <a:ext cx="11875520" cy="9492267"/>
          </a:xfrm>
          <a:prstGeom prst="rect">
            <a:avLst/>
          </a:prstGeom>
          <a:solidFill>
            <a:srgbClr val="FFFFFF"/>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418" name="pasted-movie.png" descr="pasted-movie.png"/>
          <p:cNvPicPr>
            <a:picLocks noChangeAspect="1"/>
          </p:cNvPicPr>
          <p:nvPr/>
        </p:nvPicPr>
        <p:blipFill>
          <a:blip r:embed="rId3">
            <a:extLst/>
          </a:blip>
          <a:srcRect l="0" t="23843" r="74133" b="19911"/>
          <a:stretch>
            <a:fillRect/>
          </a:stretch>
        </p:blipFill>
        <p:spPr>
          <a:xfrm>
            <a:off x="5631341" y="5909461"/>
            <a:ext cx="11401606" cy="7143348"/>
          </a:xfrm>
          <a:prstGeom prst="rect">
            <a:avLst/>
          </a:prstGeom>
          <a:ln w="12700">
            <a:miter lim="400000"/>
          </a:ln>
        </p:spPr>
      </p:pic>
      <p:pic>
        <p:nvPicPr>
          <p:cNvPr id="419" name="Line Line" descr="Line Line"/>
          <p:cNvPicPr>
            <a:picLocks noChangeAspect="0"/>
          </p:cNvPicPr>
          <p:nvPr/>
        </p:nvPicPr>
        <p:blipFill>
          <a:blip r:embed="rId4">
            <a:extLst/>
          </a:blip>
          <a:stretch>
            <a:fillRect/>
          </a:stretch>
        </p:blipFill>
        <p:spPr>
          <a:xfrm rot="10800000">
            <a:off x="6953223" y="4274467"/>
            <a:ext cx="9485756" cy="1093477"/>
          </a:xfrm>
          <a:prstGeom prst="rect">
            <a:avLst/>
          </a:prstGeom>
        </p:spPr>
      </p:pic>
      <p:sp>
        <p:nvSpPr>
          <p:cNvPr id="421" name="https://www.sunlightinside.com/light-and-health/natural-light-vs-artificial-light/"/>
          <p:cNvSpPr txBox="1"/>
          <p:nvPr/>
        </p:nvSpPr>
        <p:spPr>
          <a:xfrm>
            <a:off x="1669770" y="13246862"/>
            <a:ext cx="5600853" cy="328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400">
              <a:spcBef>
                <a:spcPts val="0"/>
              </a:spcBef>
              <a:defRPr sz="1200"/>
            </a:lvl1pPr>
          </a:lstStyle>
          <a:p>
            <a:pPr/>
            <a:r>
              <a:t>https://www.sunlightinside.com/light-and-health/natural-light-vs-artificial-light/</a:t>
            </a:r>
          </a:p>
        </p:txBody>
      </p:sp>
      <p:pic>
        <p:nvPicPr>
          <p:cNvPr id="422" name="pasted-movie.png" descr="pasted-movie.png"/>
          <p:cNvPicPr>
            <a:picLocks noChangeAspect="1"/>
          </p:cNvPicPr>
          <p:nvPr/>
        </p:nvPicPr>
        <p:blipFill>
          <a:blip r:embed="rId5">
            <a:extLst/>
          </a:blip>
          <a:stretch>
            <a:fillRect/>
          </a:stretch>
        </p:blipFill>
        <p:spPr>
          <a:xfrm>
            <a:off x="9439105" y="373230"/>
            <a:ext cx="4215309" cy="4215309"/>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4" name="pasted-movie.png" descr="pasted-movie.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425" name="beach and sea at sunset" descr="beach and sea at sunset"/>
          <p:cNvPicPr>
            <a:picLocks noChangeAspect="1"/>
          </p:cNvPicPr>
          <p:nvPr>
            <p:ph type="pic" idx="21"/>
          </p:nvPr>
        </p:nvPicPr>
        <p:blipFill>
          <a:blip r:embed="rId4">
            <a:extLst/>
          </a:blip>
          <a:srcRect l="60160" t="8176" r="3211" b="57491"/>
          <a:stretch>
            <a:fillRect/>
          </a:stretch>
        </p:blipFill>
        <p:spPr>
          <a:xfrm>
            <a:off x="12857212" y="3799085"/>
            <a:ext cx="9649964" cy="7844977"/>
          </a:xfrm>
          <a:prstGeom prst="rect">
            <a:avLst/>
          </a:prstGeom>
        </p:spPr>
      </p:pic>
      <p:sp>
        <p:nvSpPr>
          <p:cNvPr id="426" name="Mure L. S. (2021). Intrinsically Photosensitive Retinal Ganglion Cells of the Human Retina. Frontiers in neurology, 12, 636330. https://doi.org/10.3389/fneur.2021.636330"/>
          <p:cNvSpPr txBox="1"/>
          <p:nvPr>
            <p:ph type="body" idx="22"/>
          </p:nvPr>
        </p:nvSpPr>
        <p:spPr>
          <a:xfrm>
            <a:off x="1270000" y="12669393"/>
            <a:ext cx="21739788" cy="436678"/>
          </a:xfrm>
          <a:prstGeom prst="rect">
            <a:avLst/>
          </a:prstGeom>
          <a:extLst>
            <a:ext uri="{C572A759-6A51-4108-AA02-DFA0A04FC94B}">
              <ma14:wrappingTextBoxFlag xmlns:ma14="http://schemas.microsoft.com/office/mac/drawingml/2011/main" val="1"/>
            </a:ext>
          </a:extLst>
        </p:spPr>
        <p:txBody>
          <a:bodyPr/>
          <a:lstStyle/>
          <a:p>
            <a:pPr marL="0" indent="0" defTabSz="457200">
              <a:lnSpc>
                <a:spcPct val="117999"/>
              </a:lnSpc>
              <a:spcBef>
                <a:spcPts val="0"/>
              </a:spcBef>
              <a:buSzTx/>
              <a:buNone/>
              <a:defRPr sz="2200">
                <a:latin typeface="Helvetica Neue"/>
                <a:ea typeface="Helvetica Neue"/>
                <a:cs typeface="Helvetica Neue"/>
                <a:sym typeface="Helvetica Neue"/>
              </a:defRPr>
            </a:pPr>
            <a:r>
              <a:t>Mure L. S. (2021). Intrinsically Photosensitive Retinal Ganglion Cells of the Human Retina. Frontiers in neurology, 12, 636330. </a:t>
            </a:r>
            <a:r>
              <a:rPr u="sng">
                <a:solidFill>
                  <a:srgbClr val="0000FF"/>
                </a:solidFill>
                <a:uFill>
                  <a:solidFill>
                    <a:srgbClr val="0000FF"/>
                  </a:solidFill>
                </a:uFill>
                <a:hlinkClick r:id="rId5" invalidUrl="" action="" tgtFrame="" tooltip="" history="1" highlightClick="0" endSnd="0"/>
              </a:rPr>
              <a:t>https://doi.org/10.3389/fneur.2021.636330</a:t>
            </a:r>
          </a:p>
        </p:txBody>
      </p:sp>
      <p:sp>
        <p:nvSpPr>
          <p:cNvPr id="427" name="‘Sky blue’"/>
          <p:cNvSpPr txBox="1"/>
          <p:nvPr>
            <p:ph type="title" idx="4294967295"/>
          </p:nvPr>
        </p:nvSpPr>
        <p:spPr>
          <a:xfrm>
            <a:off x="6020391" y="899452"/>
            <a:ext cx="7356880" cy="2756466"/>
          </a:xfrm>
          <a:prstGeom prst="rect">
            <a:avLst/>
          </a:prstGeom>
          <a:solidFill>
            <a:srgbClr val="C7E3FF"/>
          </a:solidFill>
        </p:spPr>
        <p:txBody>
          <a:bodyPr/>
          <a:lstStyle>
            <a:lvl1pPr>
              <a:defRPr spc="-128" sz="12800"/>
            </a:lvl1pPr>
          </a:lstStyle>
          <a:p>
            <a:pPr/>
            <a:r>
              <a:t>‘Sky blue’ </a:t>
            </a:r>
          </a:p>
        </p:txBody>
      </p:sp>
      <p:sp>
        <p:nvSpPr>
          <p:cNvPr id="428" name="Arrow 7"/>
          <p:cNvSpPr/>
          <p:nvPr/>
        </p:nvSpPr>
        <p:spPr>
          <a:xfrm rot="9317422">
            <a:off x="13615823" y="1151863"/>
            <a:ext cx="2960407" cy="3788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000000"/>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429" name="pasted-movie.png" descr="pasted-movie.png"/>
          <p:cNvPicPr>
            <a:picLocks noChangeAspect="1"/>
          </p:cNvPicPr>
          <p:nvPr/>
        </p:nvPicPr>
        <p:blipFill>
          <a:blip r:embed="rId6">
            <a:extLst/>
          </a:blip>
          <a:stretch>
            <a:fillRect/>
          </a:stretch>
        </p:blipFill>
        <p:spPr>
          <a:xfrm>
            <a:off x="2149305" y="170030"/>
            <a:ext cx="4215309" cy="4215309"/>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Sea against sky at sunset" descr="Sea against sky at sunset"/>
          <p:cNvPicPr>
            <a:picLocks noChangeAspect="1"/>
          </p:cNvPicPr>
          <p:nvPr>
            <p:ph type="pic" idx="21"/>
          </p:nvPr>
        </p:nvPicPr>
        <p:blipFill>
          <a:blip r:embed="rId3">
            <a:extLst/>
          </a:blip>
          <a:srcRect l="49965" t="0" r="0" b="0"/>
          <a:stretch>
            <a:fillRect/>
          </a:stretch>
        </p:blipFill>
        <p:spPr>
          <a:xfrm>
            <a:off x="11668061" y="-3784525"/>
            <a:ext cx="12823444" cy="18180938"/>
          </a:xfrm>
          <a:prstGeom prst="rect">
            <a:avLst/>
          </a:prstGeom>
        </p:spPr>
      </p:pic>
      <p:sp>
        <p:nvSpPr>
          <p:cNvPr id="343" name="Why should you care about boring old lightbulbs?"/>
          <p:cNvSpPr txBox="1"/>
          <p:nvPr>
            <p:ph type="body" sz="half" idx="1"/>
          </p:nvPr>
        </p:nvSpPr>
        <p:spPr>
          <a:xfrm>
            <a:off x="1630918" y="2665660"/>
            <a:ext cx="8356898" cy="8384680"/>
          </a:xfrm>
          <a:prstGeom prst="rect">
            <a:avLst/>
          </a:prstGeom>
        </p:spPr>
        <p:txBody>
          <a:bodyPr/>
          <a:lstStyle>
            <a:lvl1pPr defTabSz="1950720">
              <a:lnSpc>
                <a:spcPct val="80000"/>
              </a:lnSpc>
              <a:defRPr spc="-102" sz="10240">
                <a:latin typeface="+mn-lt"/>
                <a:ea typeface="+mn-ea"/>
                <a:cs typeface="+mn-cs"/>
                <a:sym typeface="Canela Bold"/>
              </a:defRPr>
            </a:lvl1pPr>
          </a:lstStyle>
          <a:p>
            <a:pPr/>
            <a:r>
              <a:t>Why should you care about boring old lightbulbs?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000000"/>
        </a:solidFill>
      </p:bgPr>
    </p:bg>
    <p:spTree>
      <p:nvGrpSpPr>
        <p:cNvPr id="1" name=""/>
        <p:cNvGrpSpPr/>
        <p:nvPr/>
      </p:nvGrpSpPr>
      <p:grpSpPr>
        <a:xfrm>
          <a:off x="0" y="0"/>
          <a:ext cx="0" cy="0"/>
          <a:chOff x="0" y="0"/>
          <a:chExt cx="0" cy="0"/>
        </a:xfrm>
      </p:grpSpPr>
      <p:sp>
        <p:nvSpPr>
          <p:cNvPr id="433" name="Bagheri, S., Good, J., &amp; Alavi, H. (2024). Visual and acoustic discomfort: A comparative study of impacts on individuals with and without ADHD using electroencephalogram (EEG). Building and Environment, 264, 111881. https://doi.org/10.1016/j.buildenv.202"/>
          <p:cNvSpPr txBox="1"/>
          <p:nvPr/>
        </p:nvSpPr>
        <p:spPr>
          <a:xfrm>
            <a:off x="270482" y="13220287"/>
            <a:ext cx="21319618" cy="5030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57200" indent="-457200" defTabSz="457200">
              <a:lnSpc>
                <a:spcPct val="100000"/>
              </a:lnSpc>
              <a:spcBef>
                <a:spcPts val="0"/>
              </a:spcBef>
              <a:defRPr sz="1400">
                <a:latin typeface="Helvetica Neue"/>
                <a:ea typeface="Helvetica Neue"/>
                <a:cs typeface="Helvetica Neue"/>
                <a:sym typeface="Helvetica Neue"/>
              </a:defRPr>
            </a:pPr>
            <a:r>
              <a:t>Bagheri, S., Good, J., &amp; Alavi, H. (2024). Visual and acoustic discomfort: A comparative study of impacts on individuals with and without ADHD using electroencephalogram (EEG). </a:t>
            </a:r>
            <a:r>
              <a:rPr i="1"/>
              <a:t>Building and Environment</a:t>
            </a:r>
            <a:r>
              <a:t>,</a:t>
            </a:r>
            <a:r>
              <a:rPr i="1"/>
              <a:t> 264</a:t>
            </a:r>
            <a:r>
              <a:t>, 111881. https://doi.org/10.1016/j.buildenv.2024.111881 </a:t>
            </a:r>
          </a:p>
          <a:p>
            <a:pPr marL="457200" indent="-457200" defTabSz="457200">
              <a:lnSpc>
                <a:spcPct val="100000"/>
              </a:lnSpc>
              <a:spcBef>
                <a:spcPts val="0"/>
              </a:spcBef>
              <a:defRPr sz="1400">
                <a:latin typeface="Helvetica Neue"/>
                <a:ea typeface="Helvetica Neue"/>
                <a:cs typeface="Helvetica Neue"/>
                <a:sym typeface="Helvetica Neue"/>
              </a:defRPr>
            </a:pPr>
            <a:r>
              <a:t>S</a:t>
            </a:r>
          </a:p>
        </p:txBody>
      </p:sp>
      <p:pic>
        <p:nvPicPr>
          <p:cNvPr id="434" name="pasted-movie.png" descr="pasted-movie.png"/>
          <p:cNvPicPr>
            <a:picLocks noChangeAspect="1"/>
          </p:cNvPicPr>
          <p:nvPr/>
        </p:nvPicPr>
        <p:blipFill>
          <a:blip r:embed="rId3">
            <a:extLst/>
          </a:blip>
          <a:stretch>
            <a:fillRect/>
          </a:stretch>
        </p:blipFill>
        <p:spPr>
          <a:xfrm>
            <a:off x="523947" y="-66908"/>
            <a:ext cx="17922491" cy="13503248"/>
          </a:xfrm>
          <a:prstGeom prst="rect">
            <a:avLst/>
          </a:prstGeom>
          <a:ln w="12700">
            <a:miter lim="400000"/>
          </a:ln>
        </p:spPr>
      </p:pic>
      <p:pic>
        <p:nvPicPr>
          <p:cNvPr id="435" name="pasted-movie.png" descr="pasted-movie.png"/>
          <p:cNvPicPr>
            <a:picLocks noChangeAspect="1"/>
          </p:cNvPicPr>
          <p:nvPr/>
        </p:nvPicPr>
        <p:blipFill>
          <a:blip r:embed="rId4">
            <a:extLst/>
          </a:blip>
          <a:stretch>
            <a:fillRect/>
          </a:stretch>
        </p:blipFill>
        <p:spPr>
          <a:xfrm>
            <a:off x="18302313" y="4012408"/>
            <a:ext cx="5895705" cy="4730710"/>
          </a:xfrm>
          <a:prstGeom prst="rect">
            <a:avLst/>
          </a:prstGeom>
          <a:ln w="12700">
            <a:miter lim="400000"/>
          </a:ln>
        </p:spPr>
      </p:pic>
      <p:pic>
        <p:nvPicPr>
          <p:cNvPr id="436" name="pasted-movie.png" descr="pasted-movie.png"/>
          <p:cNvPicPr>
            <a:picLocks noChangeAspect="1"/>
          </p:cNvPicPr>
          <p:nvPr/>
        </p:nvPicPr>
        <p:blipFill>
          <a:blip r:embed="rId5">
            <a:extLst/>
          </a:blip>
          <a:stretch>
            <a:fillRect/>
          </a:stretch>
        </p:blipFill>
        <p:spPr>
          <a:xfrm>
            <a:off x="18241450" y="8841416"/>
            <a:ext cx="6017430" cy="4730711"/>
          </a:xfrm>
          <a:prstGeom prst="rect">
            <a:avLst/>
          </a:prstGeom>
          <a:ln w="12700">
            <a:miter lim="400000"/>
          </a:ln>
        </p:spPr>
      </p:pic>
      <p:pic>
        <p:nvPicPr>
          <p:cNvPr id="437" name="pasted-movie.png" descr="pasted-movie.png"/>
          <p:cNvPicPr>
            <a:picLocks noChangeAspect="1"/>
          </p:cNvPicPr>
          <p:nvPr/>
        </p:nvPicPr>
        <p:blipFill>
          <a:blip r:embed="rId6">
            <a:extLst/>
          </a:blip>
          <a:stretch>
            <a:fillRect/>
          </a:stretch>
        </p:blipFill>
        <p:spPr>
          <a:xfrm>
            <a:off x="18302313" y="-163372"/>
            <a:ext cx="5895705" cy="4077482"/>
          </a:xfrm>
          <a:prstGeom prst="rect">
            <a:avLst/>
          </a:prstGeom>
          <a:ln w="12700">
            <a:miter lim="400000"/>
          </a:ln>
        </p:spPr>
      </p:pic>
      <p:sp>
        <p:nvSpPr>
          <p:cNvPr id="438" name="Huttunen, S. (2025). Faces in shadows: silhouette light, underlight and toplight elicit increased early posterior negativity [Original Research]. Frontiers in Neuroscience, Volume 19 - 2025. https://doi.org/10.3389/fnins.2025.1553977"/>
          <p:cNvSpPr txBox="1"/>
          <p:nvPr/>
        </p:nvSpPr>
        <p:spPr>
          <a:xfrm>
            <a:off x="695502" y="13490690"/>
            <a:ext cx="18311776" cy="5030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57200" indent="-457200" defTabSz="457200">
              <a:lnSpc>
                <a:spcPct val="100000"/>
              </a:lnSpc>
              <a:spcBef>
                <a:spcPts val="0"/>
              </a:spcBef>
              <a:defRPr sz="1400">
                <a:solidFill>
                  <a:srgbClr val="FFFFFF"/>
                </a:solidFill>
                <a:latin typeface="Helvetica Neue"/>
                <a:ea typeface="Helvetica Neue"/>
                <a:cs typeface="Helvetica Neue"/>
                <a:sym typeface="Helvetica Neue"/>
              </a:defRPr>
            </a:pPr>
            <a:r>
              <a:t>Huttunen, S. (2025). Faces in shadows: silhouette light, underlight and toplight elicit increased early posterior negativity [Original Research]. </a:t>
            </a:r>
            <a:r>
              <a:rPr i="1"/>
              <a:t>Frontiers in Neuroscience</a:t>
            </a:r>
            <a:r>
              <a:t>,</a:t>
            </a:r>
            <a:r>
              <a:rPr i="1"/>
              <a:t> Volume 19 - 2025</a:t>
            </a:r>
            <a:r>
              <a:t>. https://doi.org/10.3389/fnins.2025.1553977 </a:t>
            </a:r>
          </a:p>
        </p:txBody>
      </p:sp>
      <p:sp>
        <p:nvSpPr>
          <p:cNvPr id="439" name="Priming for threat"/>
          <p:cNvSpPr txBox="1"/>
          <p:nvPr>
            <p:ph type="title"/>
          </p:nvPr>
        </p:nvSpPr>
        <p:spPr>
          <a:xfrm>
            <a:off x="-1487608" y="10807700"/>
            <a:ext cx="21945601" cy="2318149"/>
          </a:xfrm>
          <a:prstGeom prst="rect">
            <a:avLst/>
          </a:prstGeom>
        </p:spPr>
        <p:txBody>
          <a:bodyPr/>
          <a:lstStyle>
            <a:lvl1pPr>
              <a:defRPr>
                <a:solidFill>
                  <a:srgbClr val="FFFFFF"/>
                </a:solidFill>
              </a:defRPr>
            </a:lvl1pPr>
          </a:lstStyle>
          <a:p>
            <a:pPr/>
            <a:r>
              <a:t>Priming for threat</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6F6FF"/>
        </a:solidFill>
      </p:bgPr>
    </p:bg>
    <p:spTree>
      <p:nvGrpSpPr>
        <p:cNvPr id="1" name=""/>
        <p:cNvGrpSpPr/>
        <p:nvPr/>
      </p:nvGrpSpPr>
      <p:grpSpPr>
        <a:xfrm>
          <a:off x="0" y="0"/>
          <a:ext cx="0" cy="0"/>
          <a:chOff x="0" y="0"/>
          <a:chExt cx="0" cy="0"/>
        </a:xfrm>
      </p:grpSpPr>
      <p:pic>
        <p:nvPicPr>
          <p:cNvPr id="443" name="pasted-movie.png" descr="pasted-movie.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444" name="Image" descr="Image"/>
          <p:cNvPicPr>
            <a:picLocks noChangeAspect="1"/>
          </p:cNvPicPr>
          <p:nvPr/>
        </p:nvPicPr>
        <p:blipFill>
          <a:blip r:embed="rId4">
            <a:extLst/>
          </a:blip>
          <a:srcRect l="2758" t="8923" r="4760" b="41276"/>
          <a:stretch>
            <a:fillRect/>
          </a:stretch>
        </p:blipFill>
        <p:spPr>
          <a:xfrm>
            <a:off x="-49808" y="3671292"/>
            <a:ext cx="24483537" cy="6373583"/>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E6F6FF"/>
        </a:solidFill>
      </p:bgPr>
    </p:bg>
    <p:spTree>
      <p:nvGrpSpPr>
        <p:cNvPr id="1" name=""/>
        <p:cNvGrpSpPr/>
        <p:nvPr/>
      </p:nvGrpSpPr>
      <p:grpSpPr>
        <a:xfrm>
          <a:off x="0" y="0"/>
          <a:ext cx="0" cy="0"/>
          <a:chOff x="0" y="0"/>
          <a:chExt cx="0" cy="0"/>
        </a:xfrm>
      </p:grpSpPr>
      <p:pic>
        <p:nvPicPr>
          <p:cNvPr id="448" name="Image" descr="Image"/>
          <p:cNvPicPr>
            <a:picLocks noChangeAspect="1"/>
          </p:cNvPicPr>
          <p:nvPr/>
        </p:nvPicPr>
        <p:blipFill>
          <a:blip r:embed="rId3">
            <a:extLst/>
          </a:blip>
          <a:srcRect l="2758" t="8923" r="4760" b="41276"/>
          <a:stretch>
            <a:fillRect/>
          </a:stretch>
        </p:blipFill>
        <p:spPr>
          <a:xfrm>
            <a:off x="-49808" y="5026570"/>
            <a:ext cx="24483537" cy="6373583"/>
          </a:xfrm>
          <a:prstGeom prst="rect">
            <a:avLst/>
          </a:prstGeom>
          <a:ln w="12700">
            <a:miter lim="400000"/>
          </a:ln>
        </p:spPr>
      </p:pic>
      <p:sp>
        <p:nvSpPr>
          <p:cNvPr id="449" name="Dingbat X"/>
          <p:cNvSpPr/>
          <p:nvPr/>
        </p:nvSpPr>
        <p:spPr>
          <a:xfrm>
            <a:off x="7143485" y="2040737"/>
            <a:ext cx="9314054" cy="110061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D00003"/>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E6F6FF"/>
        </a:solidFill>
      </p:bgPr>
    </p:bg>
    <p:spTree>
      <p:nvGrpSpPr>
        <p:cNvPr id="1" name=""/>
        <p:cNvGrpSpPr/>
        <p:nvPr/>
      </p:nvGrpSpPr>
      <p:grpSpPr>
        <a:xfrm>
          <a:off x="0" y="0"/>
          <a:ext cx="0" cy="0"/>
          <a:chOff x="0" y="0"/>
          <a:chExt cx="0" cy="0"/>
        </a:xfrm>
      </p:grpSpPr>
      <p:pic>
        <p:nvPicPr>
          <p:cNvPr id="453" name="Image" descr="Image"/>
          <p:cNvPicPr>
            <a:picLocks noChangeAspect="1"/>
          </p:cNvPicPr>
          <p:nvPr/>
        </p:nvPicPr>
        <p:blipFill>
          <a:blip r:embed="rId3">
            <a:extLst/>
          </a:blip>
          <a:srcRect l="2758" t="8923" r="4760" b="41276"/>
          <a:stretch>
            <a:fillRect/>
          </a:stretch>
        </p:blipFill>
        <p:spPr>
          <a:xfrm>
            <a:off x="94211" y="5813970"/>
            <a:ext cx="12086734" cy="3146433"/>
          </a:xfrm>
          <a:prstGeom prst="rect">
            <a:avLst/>
          </a:prstGeom>
          <a:ln w="12700">
            <a:miter lim="400000"/>
          </a:ln>
        </p:spPr>
      </p:pic>
      <p:pic>
        <p:nvPicPr>
          <p:cNvPr id="454" name="Image" descr="Image"/>
          <p:cNvPicPr>
            <a:picLocks noChangeAspect="1"/>
          </p:cNvPicPr>
          <p:nvPr/>
        </p:nvPicPr>
        <p:blipFill>
          <a:blip r:embed="rId4">
            <a:extLst/>
          </a:blip>
          <a:srcRect l="2758" t="8923" r="4760" b="41276"/>
          <a:stretch>
            <a:fillRect/>
          </a:stretch>
        </p:blipFill>
        <p:spPr>
          <a:xfrm>
            <a:off x="12202960" y="5813970"/>
            <a:ext cx="12086735" cy="3146433"/>
          </a:xfrm>
          <a:prstGeom prst="rect">
            <a:avLst/>
          </a:prstGeom>
          <a:ln w="12700">
            <a:miter lim="400000"/>
          </a:ln>
        </p:spPr>
      </p:pic>
      <p:sp>
        <p:nvSpPr>
          <p:cNvPr id="455" name="Rectangle"/>
          <p:cNvSpPr/>
          <p:nvPr/>
        </p:nvSpPr>
        <p:spPr>
          <a:xfrm>
            <a:off x="12217352" y="5842000"/>
            <a:ext cx="12058046" cy="3090366"/>
          </a:xfrm>
          <a:prstGeom prst="rect">
            <a:avLst/>
          </a:prstGeom>
          <a:solidFill>
            <a:schemeClr val="accent1">
              <a:lumOff val="-24499"/>
              <a:alpha val="81068"/>
            </a:schemeClr>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456" name="Dingbat Tick"/>
          <p:cNvSpPr/>
          <p:nvPr/>
        </p:nvSpPr>
        <p:spPr>
          <a:xfrm>
            <a:off x="8569381" y="4208596"/>
            <a:ext cx="7902660" cy="7509608"/>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EAB00"/>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457" name="Darkness counts too!"/>
          <p:cNvSpPr txBox="1"/>
          <p:nvPr>
            <p:ph type="title"/>
          </p:nvPr>
        </p:nvSpPr>
        <p:spPr>
          <a:xfrm>
            <a:off x="4490439" y="264452"/>
            <a:ext cx="15403122" cy="2756466"/>
          </a:xfrm>
          <a:prstGeom prst="rect">
            <a:avLst/>
          </a:prstGeom>
        </p:spPr>
        <p:txBody>
          <a:bodyPr lIns="50800" tIns="50800" rIns="50800" bIns="50800"/>
          <a:lstStyle>
            <a:lvl1pPr defTabSz="2438400">
              <a:lnSpc>
                <a:spcPct val="80000"/>
              </a:lnSpc>
              <a:defRPr spc="-128" sz="12800"/>
            </a:lvl1pPr>
          </a:lstStyle>
          <a:p>
            <a:pPr/>
            <a:r>
              <a:t>Darkness counts too!</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chemeClr val="accent1">
            <a:lumOff val="-24499"/>
          </a:schemeClr>
        </a:solidFill>
      </p:bgPr>
    </p:bg>
    <p:spTree>
      <p:nvGrpSpPr>
        <p:cNvPr id="1" name=""/>
        <p:cNvGrpSpPr/>
        <p:nvPr/>
      </p:nvGrpSpPr>
      <p:grpSpPr>
        <a:xfrm>
          <a:off x="0" y="0"/>
          <a:ext cx="0" cy="0"/>
          <a:chOff x="0" y="0"/>
          <a:chExt cx="0" cy="0"/>
        </a:xfrm>
      </p:grpSpPr>
      <p:sp>
        <p:nvSpPr>
          <p:cNvPr id="461" name="Text"/>
          <p:cNvSpPr txBox="1"/>
          <p:nvPr>
            <p:ph type="body" idx="23"/>
          </p:nvPr>
        </p:nvSpPr>
        <p:spPr>
          <a:xfrm>
            <a:off x="11595452" y="12652678"/>
            <a:ext cx="10719035" cy="913561"/>
          </a:xfrm>
          <a:prstGeom prst="rect">
            <a:avLst/>
          </a:prstGeom>
          <a:extLst>
            <a:ext uri="{C572A759-6A51-4108-AA02-DFA0A04FC94B}">
              <ma14:wrappingTextBoxFlag xmlns:ma14="http://schemas.microsoft.com/office/mac/drawingml/2011/main" val="1"/>
            </a:ext>
          </a:extLst>
        </p:spPr>
        <p:txBody>
          <a:bodyPr anchor="t"/>
          <a:lstStyle/>
          <a:p>
            <a:pPr marL="0" indent="0" defTabSz="2438400">
              <a:spcBef>
                <a:spcPts val="0"/>
              </a:spcBef>
              <a:buSzTx/>
              <a:buNone/>
              <a:defRPr sz="1200"/>
            </a:pPr>
            <a:r>
              <a:t>Chen, M., Zhao, Y., Lu, Q., Ye, Z., Bai, A., Xie, Z., Zhang, D., &amp; Jiang, Y. (2024). Artificial light at night and risk of depression: a systematic review and meta-analysis. </a:t>
            </a:r>
            <a:r>
              <a:rPr i="1"/>
              <a:t>Environ Health Prev Med</a:t>
            </a:r>
            <a:r>
              <a:t>,</a:t>
            </a:r>
            <a:r>
              <a:rPr i="1"/>
              <a:t> 29</a:t>
            </a:r>
            <a:r>
              <a:t>, 73. https://doi.org/10.1265/ehpm.24-00257 </a:t>
            </a:r>
          </a:p>
        </p:txBody>
      </p:sp>
      <p:sp>
        <p:nvSpPr>
          <p:cNvPr id="462" name="Satellite analysis highlights risks of chronic exposure to light after dark"/>
          <p:cNvSpPr txBox="1"/>
          <p:nvPr>
            <p:ph type="title"/>
          </p:nvPr>
        </p:nvSpPr>
        <p:spPr>
          <a:xfrm>
            <a:off x="11874355" y="744926"/>
            <a:ext cx="10719035" cy="11008436"/>
          </a:xfrm>
          <a:prstGeom prst="rect">
            <a:avLst/>
          </a:prstGeom>
        </p:spPr>
        <p:txBody>
          <a:bodyPr/>
          <a:lstStyle>
            <a:lvl1pPr algn="l" defTabSz="2145791">
              <a:defRPr spc="-112" sz="11264">
                <a:solidFill>
                  <a:srgbClr val="FFFFFF"/>
                </a:solidFill>
              </a:defRPr>
            </a:lvl1pPr>
          </a:lstStyle>
          <a:p>
            <a:pPr/>
            <a:r>
              <a:t>Artificial Light After Dark (indoors and outdoors) increases risk of depression</a:t>
            </a:r>
          </a:p>
        </p:txBody>
      </p:sp>
      <p:pic>
        <p:nvPicPr>
          <p:cNvPr id="463" name="pasted-movie.png" descr="pasted-movie.png"/>
          <p:cNvPicPr>
            <a:picLocks noChangeAspect="1"/>
          </p:cNvPicPr>
          <p:nvPr/>
        </p:nvPicPr>
        <p:blipFill>
          <a:blip r:embed="rId2">
            <a:extLst/>
          </a:blip>
          <a:stretch>
            <a:fillRect/>
          </a:stretch>
        </p:blipFill>
        <p:spPr>
          <a:xfrm>
            <a:off x="157747" y="0"/>
            <a:ext cx="10250906"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07197C"/>
        </a:solidFill>
      </p:bgPr>
    </p:bg>
    <p:spTree>
      <p:nvGrpSpPr>
        <p:cNvPr id="1" name=""/>
        <p:cNvGrpSpPr/>
        <p:nvPr/>
      </p:nvGrpSpPr>
      <p:grpSpPr>
        <a:xfrm>
          <a:off x="0" y="0"/>
          <a:ext cx="0" cy="0"/>
          <a:chOff x="0" y="0"/>
          <a:chExt cx="0" cy="0"/>
        </a:xfrm>
      </p:grpSpPr>
      <p:pic>
        <p:nvPicPr>
          <p:cNvPr id="465" name="Sea against sky at sunset" descr="Sea against sky at sunset"/>
          <p:cNvPicPr>
            <a:picLocks noChangeAspect="1"/>
          </p:cNvPicPr>
          <p:nvPr>
            <p:ph type="pic" idx="21"/>
          </p:nvPr>
        </p:nvPicPr>
        <p:blipFill>
          <a:blip r:embed="rId2">
            <a:extLst/>
          </a:blip>
          <a:srcRect l="1440" t="0" r="1439" b="0"/>
          <a:stretch>
            <a:fillRect/>
          </a:stretch>
        </p:blipFill>
        <p:spPr>
          <a:xfrm>
            <a:off x="11309523" y="432957"/>
            <a:ext cx="12662714" cy="12957197"/>
          </a:xfrm>
          <a:prstGeom prst="rect">
            <a:avLst/>
          </a:prstGeom>
        </p:spPr>
      </p:pic>
      <p:sp>
        <p:nvSpPr>
          <p:cNvPr id="466" name="Burns, A. C., Windred, D. P., Rutter, M. K., Olivier, P., Vetter, C., Saxena, R., Lane, J. M., Phillips, A. J. K., &amp; Cain, S. W. (2023). Day and night light exposure are associated with psychiatric disorders: an objective light study in &gt;85,000 people. N"/>
          <p:cNvSpPr txBox="1"/>
          <p:nvPr>
            <p:ph type="body" sz="quarter" idx="1"/>
          </p:nvPr>
        </p:nvSpPr>
        <p:spPr>
          <a:xfrm>
            <a:off x="784193" y="12661595"/>
            <a:ext cx="9658879" cy="503023"/>
          </a:xfrm>
          <a:prstGeom prst="rect">
            <a:avLst/>
          </a:prstGeom>
        </p:spPr>
        <p:txBody>
          <a:bodyPr anchor="ctr"/>
          <a:lstStyle/>
          <a:p>
            <a:pPr algn="l" defTabSz="2145791">
              <a:lnSpc>
                <a:spcPct val="90000"/>
              </a:lnSpc>
              <a:defRPr spc="0" sz="1056">
                <a:solidFill>
                  <a:srgbClr val="FFFFFF"/>
                </a:solidFill>
                <a:latin typeface="Canela Text Regular"/>
                <a:ea typeface="Canela Text Regular"/>
                <a:cs typeface="Canela Text Regular"/>
                <a:sym typeface="Canela Text Regular"/>
              </a:defRPr>
            </a:pPr>
            <a:r>
              <a:t>Burns, A. C., Windred, D. P., Rutter, M. K., Olivier, P., Vetter, C., Saxena, R., Lane, J. M., Phillips, A. J. K., &amp; Cain, S. W. (2023). Day and night light exposure are associated with psychiatric disorders: an objective light study in &gt;85,000 people. </a:t>
            </a:r>
            <a:r>
              <a:rPr i="1">
                <a:latin typeface="Gill Sans"/>
                <a:ea typeface="Gill Sans"/>
                <a:cs typeface="Gill Sans"/>
                <a:sym typeface="Gill Sans"/>
              </a:rPr>
              <a:t>Nature Mental Health</a:t>
            </a:r>
            <a:r>
              <a:t>,</a:t>
            </a:r>
            <a:r>
              <a:rPr i="1">
                <a:latin typeface="Gill Sans"/>
                <a:ea typeface="Gill Sans"/>
                <a:cs typeface="Gill Sans"/>
                <a:sym typeface="Gill Sans"/>
              </a:rPr>
              <a:t> 1</a:t>
            </a:r>
            <a:r>
              <a:t>(11), 853-862. https://doi.org/10.1038/s44220-023-00135-8 </a:t>
            </a:r>
          </a:p>
        </p:txBody>
      </p:sp>
      <p:pic>
        <p:nvPicPr>
          <p:cNvPr id="467" name="Line Line" descr="Line Line"/>
          <p:cNvPicPr>
            <a:picLocks noChangeAspect="1"/>
          </p:cNvPicPr>
          <p:nvPr/>
        </p:nvPicPr>
        <p:blipFill>
          <a:blip r:embed="rId3">
            <a:extLst/>
          </a:blip>
          <a:stretch>
            <a:fillRect/>
          </a:stretch>
        </p:blipFill>
        <p:spPr>
          <a:xfrm rot="19980000">
            <a:off x="12315035" y="2932391"/>
            <a:ext cx="2250085" cy="465608"/>
          </a:xfrm>
          <a:prstGeom prst="rect">
            <a:avLst/>
          </a:prstGeom>
          <a:ln w="12700">
            <a:miter lim="400000"/>
          </a:ln>
          <a:effectLst>
            <a:outerShdw sx="100000" sy="100000" kx="0" ky="0" algn="b" rotWithShape="0" blurRad="254000" dist="127000" dir="5400000">
              <a:srgbClr val="000000">
                <a:alpha val="70000"/>
              </a:srgbClr>
            </a:outerShdw>
          </a:effectLst>
        </p:spPr>
      </p:pic>
      <p:pic>
        <p:nvPicPr>
          <p:cNvPr id="468" name="Line Line" descr="Line Line"/>
          <p:cNvPicPr>
            <a:picLocks noChangeAspect="1"/>
          </p:cNvPicPr>
          <p:nvPr/>
        </p:nvPicPr>
        <p:blipFill>
          <a:blip r:embed="rId4">
            <a:extLst/>
          </a:blip>
          <a:stretch>
            <a:fillRect/>
          </a:stretch>
        </p:blipFill>
        <p:spPr>
          <a:xfrm rot="19740000">
            <a:off x="18916846" y="7267371"/>
            <a:ext cx="2248264" cy="465613"/>
          </a:xfrm>
          <a:prstGeom prst="rect">
            <a:avLst/>
          </a:prstGeom>
          <a:ln w="12700">
            <a:miter lim="400000"/>
          </a:ln>
          <a:effectLst>
            <a:outerShdw sx="100000" sy="100000" kx="0" ky="0" algn="b" rotWithShape="0" blurRad="254000" dist="127000" dir="5400000">
              <a:srgbClr val="000000">
                <a:alpha val="70000"/>
              </a:srgbClr>
            </a:outerShdw>
          </a:effectLst>
        </p:spPr>
      </p:pic>
      <p:pic>
        <p:nvPicPr>
          <p:cNvPr id="469" name="Line Line" descr="Line Line"/>
          <p:cNvPicPr>
            <a:picLocks noChangeAspect="1"/>
          </p:cNvPicPr>
          <p:nvPr/>
        </p:nvPicPr>
        <p:blipFill>
          <a:blip r:embed="rId5">
            <a:extLst/>
          </a:blip>
          <a:stretch>
            <a:fillRect/>
          </a:stretch>
        </p:blipFill>
        <p:spPr>
          <a:xfrm rot="973370">
            <a:off x="15220236" y="2680581"/>
            <a:ext cx="2254033" cy="465480"/>
          </a:xfrm>
          <a:prstGeom prst="rect">
            <a:avLst/>
          </a:prstGeom>
          <a:ln w="12700">
            <a:miter lim="400000"/>
          </a:ln>
          <a:effectLst>
            <a:outerShdw sx="100000" sy="100000" kx="0" ky="0" algn="b" rotWithShape="0" blurRad="254000" dist="127000" dir="5400000">
              <a:srgbClr val="000000">
                <a:alpha val="70000"/>
              </a:srgbClr>
            </a:outerShdw>
          </a:effectLst>
        </p:spPr>
      </p:pic>
      <p:pic>
        <p:nvPicPr>
          <p:cNvPr id="470" name="Line Line" descr="Line Line"/>
          <p:cNvPicPr>
            <a:picLocks noChangeAspect="1"/>
          </p:cNvPicPr>
          <p:nvPr/>
        </p:nvPicPr>
        <p:blipFill>
          <a:blip r:embed="rId6">
            <a:extLst/>
          </a:blip>
          <a:stretch>
            <a:fillRect/>
          </a:stretch>
        </p:blipFill>
        <p:spPr>
          <a:xfrm rot="793370">
            <a:off x="21718305" y="2680576"/>
            <a:ext cx="2254824" cy="465490"/>
          </a:xfrm>
          <a:prstGeom prst="rect">
            <a:avLst/>
          </a:prstGeom>
          <a:ln w="12700">
            <a:miter lim="400000"/>
          </a:ln>
          <a:effectLst>
            <a:outerShdw sx="100000" sy="100000" kx="0" ky="0" algn="b" rotWithShape="0" blurRad="254000" dist="127000" dir="5400000">
              <a:srgbClr val="000000">
                <a:alpha val="70000"/>
              </a:srgbClr>
            </a:outerShdw>
          </a:effectLst>
        </p:spPr>
      </p:pic>
      <p:pic>
        <p:nvPicPr>
          <p:cNvPr id="471" name="Line Line" descr="Line Line"/>
          <p:cNvPicPr>
            <a:picLocks noChangeAspect="1"/>
          </p:cNvPicPr>
          <p:nvPr/>
        </p:nvPicPr>
        <p:blipFill>
          <a:blip r:embed="rId7">
            <a:extLst/>
          </a:blip>
          <a:stretch>
            <a:fillRect/>
          </a:stretch>
        </p:blipFill>
        <p:spPr>
          <a:xfrm rot="18900000">
            <a:off x="19919850" y="3283825"/>
            <a:ext cx="1427931" cy="465621"/>
          </a:xfrm>
          <a:prstGeom prst="rect">
            <a:avLst/>
          </a:prstGeom>
          <a:ln w="12700">
            <a:miter lim="400000"/>
          </a:ln>
          <a:effectLst>
            <a:outerShdw sx="100000" sy="100000" kx="0" ky="0" algn="b" rotWithShape="0" blurRad="254000" dist="127000" dir="5400000">
              <a:srgbClr val="000000">
                <a:alpha val="70000"/>
              </a:srgbClr>
            </a:outerShdw>
          </a:effectLst>
        </p:spPr>
      </p:pic>
      <p:pic>
        <p:nvPicPr>
          <p:cNvPr id="472" name="Line Line" descr="Line Line"/>
          <p:cNvPicPr>
            <a:picLocks noChangeAspect="1"/>
          </p:cNvPicPr>
          <p:nvPr/>
        </p:nvPicPr>
        <p:blipFill>
          <a:blip r:embed="rId6">
            <a:extLst/>
          </a:blip>
          <a:stretch>
            <a:fillRect/>
          </a:stretch>
        </p:blipFill>
        <p:spPr>
          <a:xfrm rot="793370">
            <a:off x="21718305" y="6844685"/>
            <a:ext cx="2254824" cy="465490"/>
          </a:xfrm>
          <a:prstGeom prst="rect">
            <a:avLst/>
          </a:prstGeom>
          <a:ln w="12700">
            <a:miter lim="400000"/>
          </a:ln>
          <a:effectLst>
            <a:outerShdw sx="100000" sy="100000" kx="0" ky="0" algn="b" rotWithShape="0" blurRad="254000" dist="127000" dir="5400000">
              <a:srgbClr val="000000">
                <a:alpha val="70000"/>
              </a:srgbClr>
            </a:outerShdw>
          </a:effectLst>
        </p:spPr>
      </p:pic>
      <p:pic>
        <p:nvPicPr>
          <p:cNvPr id="473" name="Line Line" descr="Line Line"/>
          <p:cNvPicPr>
            <a:picLocks noChangeAspect="1"/>
          </p:cNvPicPr>
          <p:nvPr/>
        </p:nvPicPr>
        <p:blipFill>
          <a:blip r:embed="rId8">
            <a:extLst/>
          </a:blip>
          <a:stretch>
            <a:fillRect/>
          </a:stretch>
        </p:blipFill>
        <p:spPr>
          <a:xfrm rot="20520000">
            <a:off x="18914229" y="11711077"/>
            <a:ext cx="2253496" cy="465589"/>
          </a:xfrm>
          <a:prstGeom prst="rect">
            <a:avLst/>
          </a:prstGeom>
          <a:ln w="12700">
            <a:miter lim="400000"/>
          </a:ln>
          <a:effectLst>
            <a:outerShdw sx="100000" sy="100000" kx="0" ky="0" algn="b" rotWithShape="0" blurRad="254000" dist="127000" dir="5400000">
              <a:srgbClr val="000000">
                <a:alpha val="70000"/>
              </a:srgbClr>
            </a:outerShdw>
          </a:effectLst>
        </p:spPr>
      </p:pic>
      <p:pic>
        <p:nvPicPr>
          <p:cNvPr id="474" name="Line Line" descr="Line Line"/>
          <p:cNvPicPr>
            <a:picLocks noChangeAspect="1"/>
          </p:cNvPicPr>
          <p:nvPr/>
        </p:nvPicPr>
        <p:blipFill>
          <a:blip r:embed="rId9">
            <a:extLst/>
          </a:blip>
          <a:stretch>
            <a:fillRect/>
          </a:stretch>
        </p:blipFill>
        <p:spPr>
          <a:xfrm rot="1513370">
            <a:off x="21721574" y="11155588"/>
            <a:ext cx="2250842" cy="465454"/>
          </a:xfrm>
          <a:prstGeom prst="rect">
            <a:avLst/>
          </a:prstGeom>
          <a:ln w="12700">
            <a:miter lim="400000"/>
          </a:ln>
          <a:effectLst>
            <a:outerShdw sx="100000" sy="100000" kx="0" ky="0" algn="b" rotWithShape="0" blurRad="254000" dist="127000" dir="5400000">
              <a:srgbClr val="000000">
                <a:alpha val="70000"/>
              </a:srgbClr>
            </a:outerShdw>
          </a:effectLst>
        </p:spPr>
      </p:pic>
      <p:sp>
        <p:nvSpPr>
          <p:cNvPr id="475" name="Improve mental health"/>
          <p:cNvSpPr txBox="1"/>
          <p:nvPr>
            <p:ph type="title"/>
          </p:nvPr>
        </p:nvSpPr>
        <p:spPr>
          <a:xfrm>
            <a:off x="1235667" y="771398"/>
            <a:ext cx="9215806" cy="5123033"/>
          </a:xfrm>
          <a:prstGeom prst="rect">
            <a:avLst/>
          </a:prstGeom>
        </p:spPr>
        <p:txBody>
          <a:bodyPr/>
          <a:lstStyle/>
          <a:p>
            <a:pPr algn="l" defTabSz="1072895">
              <a:lnSpc>
                <a:spcPct val="120000"/>
              </a:lnSpc>
              <a:defRPr spc="-56" sz="5632">
                <a:solidFill>
                  <a:srgbClr val="FFFFFF"/>
                </a:solidFill>
              </a:defRPr>
            </a:pPr>
            <a:r>
              <a:t>Biobank studies</a:t>
            </a:r>
          </a:p>
          <a:p>
            <a:pPr algn="l" defTabSz="1072895">
              <a:lnSpc>
                <a:spcPct val="120000"/>
              </a:lnSpc>
              <a:defRPr spc="-56" sz="5632">
                <a:solidFill>
                  <a:srgbClr val="FFFFFF"/>
                </a:solidFill>
              </a:defRPr>
            </a:pPr>
            <a:r>
              <a:t>= population-scale effects of bright days and dark nights on mental health</a:t>
            </a:r>
          </a:p>
        </p:txBody>
      </p:sp>
      <p:sp>
        <p:nvSpPr>
          <p:cNvPr id="476" name="Freeform 2"/>
          <p:cNvSpPr/>
          <p:nvPr/>
        </p:nvSpPr>
        <p:spPr>
          <a:xfrm>
            <a:off x="1147740" y="7192447"/>
            <a:ext cx="8243045" cy="5491930"/>
          </a:xfrm>
          <a:prstGeom prst="rect">
            <a:avLst/>
          </a:prstGeom>
          <a:blipFill>
            <a:blip r:embed="rId10"/>
            <a:stretch>
              <a:fillRect/>
            </a:stretch>
          </a:blipFill>
          <a:ln w="12700">
            <a:miter lim="400000"/>
          </a:ln>
        </p:spPr>
        <p:txBody>
          <a:bodyPr lIns="50800" tIns="50800" rIns="50800" bIns="50800"/>
          <a:lstStyle/>
          <a:p>
            <a:pPr defTabSz="914400">
              <a:lnSpc>
                <a:spcPct val="100000"/>
              </a:lnSpc>
              <a:spcBef>
                <a:spcPts val="0"/>
              </a:spcBef>
              <a:defRPr sz="1800">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07197C"/>
        </a:solidFill>
      </p:bgPr>
    </p:bg>
    <p:spTree>
      <p:nvGrpSpPr>
        <p:cNvPr id="1" name=""/>
        <p:cNvGrpSpPr/>
        <p:nvPr/>
      </p:nvGrpSpPr>
      <p:grpSpPr>
        <a:xfrm>
          <a:off x="0" y="0"/>
          <a:ext cx="0" cy="0"/>
          <a:chOff x="0" y="0"/>
          <a:chExt cx="0" cy="0"/>
        </a:xfrm>
      </p:grpSpPr>
      <p:sp>
        <p:nvSpPr>
          <p:cNvPr id="478" name="Title 1"/>
          <p:cNvSpPr txBox="1"/>
          <p:nvPr>
            <p:ph type="title"/>
          </p:nvPr>
        </p:nvSpPr>
        <p:spPr>
          <a:xfrm>
            <a:off x="1044559" y="-26843"/>
            <a:ext cx="23088131" cy="6372341"/>
          </a:xfrm>
          <a:prstGeom prst="rect">
            <a:avLst/>
          </a:prstGeom>
        </p:spPr>
        <p:txBody>
          <a:bodyPr/>
          <a:lstStyle/>
          <a:p>
            <a:pPr defTabSz="1950720">
              <a:defRPr spc="-102" sz="10240">
                <a:solidFill>
                  <a:srgbClr val="F8F8F8"/>
                </a:solidFill>
              </a:defRPr>
            </a:pPr>
            <a:r>
              <a:t>Academic performance…</a:t>
            </a:r>
          </a:p>
          <a:p>
            <a:pPr defTabSz="1950720">
              <a:defRPr spc="-102" sz="10240">
                <a:solidFill>
                  <a:srgbClr val="F8F8F8"/>
                </a:solidFill>
              </a:defRPr>
            </a:pPr>
            <a:r>
              <a:t> = </a:t>
            </a:r>
          </a:p>
          <a:p>
            <a:pPr defTabSz="1950720">
              <a:defRPr spc="-102" sz="10240">
                <a:solidFill>
                  <a:srgbClr val="F8F8F8"/>
                </a:solidFill>
              </a:defRPr>
            </a:pPr>
            <a:r>
              <a:t>confidence, social + economic outcomes</a:t>
            </a:r>
          </a:p>
        </p:txBody>
      </p:sp>
      <p:pic>
        <p:nvPicPr>
          <p:cNvPr id="479" name="Image" descr="Image"/>
          <p:cNvPicPr>
            <a:picLocks noChangeAspect="1"/>
          </p:cNvPicPr>
          <p:nvPr/>
        </p:nvPicPr>
        <p:blipFill>
          <a:blip r:embed="rId3">
            <a:extLst/>
          </a:blip>
          <a:stretch>
            <a:fillRect/>
          </a:stretch>
        </p:blipFill>
        <p:spPr>
          <a:xfrm>
            <a:off x="-35765" y="6735495"/>
            <a:ext cx="12834338" cy="5533028"/>
          </a:xfrm>
          <a:prstGeom prst="rect">
            <a:avLst/>
          </a:prstGeom>
          <a:ln w="12700">
            <a:miter lim="400000"/>
          </a:ln>
        </p:spPr>
      </p:pic>
      <p:pic>
        <p:nvPicPr>
          <p:cNvPr id="480" name="Image" descr="Image"/>
          <p:cNvPicPr>
            <a:picLocks noChangeAspect="1"/>
          </p:cNvPicPr>
          <p:nvPr/>
        </p:nvPicPr>
        <p:blipFill>
          <a:blip r:embed="rId4">
            <a:extLst/>
          </a:blip>
          <a:srcRect l="0" t="0" r="0" b="69568"/>
          <a:stretch>
            <a:fillRect/>
          </a:stretch>
        </p:blipFill>
        <p:spPr>
          <a:xfrm>
            <a:off x="13207756" y="6735495"/>
            <a:ext cx="10893800" cy="5574382"/>
          </a:xfrm>
          <a:prstGeom prst="rect">
            <a:avLst/>
          </a:prstGeom>
          <a:ln w="12700">
            <a:miter lim="400000"/>
          </a:ln>
        </p:spPr>
      </p:pic>
      <p:sp>
        <p:nvSpPr>
          <p:cNvPr id="481" name="TextBox 9"/>
          <p:cNvSpPr txBox="1"/>
          <p:nvPr/>
        </p:nvSpPr>
        <p:spPr>
          <a:xfrm>
            <a:off x="954638" y="12446000"/>
            <a:ext cx="14086446" cy="11480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lnSpc>
                <a:spcPct val="100000"/>
              </a:lnSpc>
              <a:spcBef>
                <a:spcPts val="0"/>
              </a:spcBef>
              <a:defRPr sz="1600">
                <a:latin typeface="Gill Sans"/>
                <a:ea typeface="Gill Sans"/>
                <a:cs typeface="Gill Sans"/>
                <a:sym typeface="Gill Sans"/>
              </a:defRPr>
            </a:pPr>
            <a:r>
              <a:t>Phillips, A.J.K., Clerx, W.M., O’Brien, C.S. et al. Irregular sleep/wake patterns are associated with poorer academic performance and delayed circadian and sleep/wake timing. Sci Rep 7, 3216 (2017). </a:t>
            </a:r>
            <a:r>
              <a:rPr u="sng">
                <a:noFill/>
                <a:hlinkClick r:id="rId5" invalidUrl="" action="" tgtFrame="" tooltip="" history="1" highlightClick="0" endSnd="0"/>
              </a:rPr>
              <a:t>https://doi.org/10.1038/s41598-017-03171-4</a:t>
            </a:r>
          </a:p>
          <a:p>
            <a:pPr defTabSz="1828800">
              <a:lnSpc>
                <a:spcPct val="100000"/>
              </a:lnSpc>
              <a:spcBef>
                <a:spcPts val="0"/>
              </a:spcBef>
              <a:defRPr sz="1600">
                <a:latin typeface="Gill Sans"/>
                <a:ea typeface="Gill Sans"/>
                <a:cs typeface="Gill Sans"/>
                <a:sym typeface="Gill Sans"/>
              </a:defRPr>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5F5F4"/>
        </a:solidFill>
      </p:bgPr>
    </p:bg>
    <p:spTree>
      <p:nvGrpSpPr>
        <p:cNvPr id="1" name=""/>
        <p:cNvGrpSpPr/>
        <p:nvPr/>
      </p:nvGrpSpPr>
      <p:grpSpPr>
        <a:xfrm>
          <a:off x="0" y="0"/>
          <a:ext cx="0" cy="0"/>
          <a:chOff x="0" y="0"/>
          <a:chExt cx="0" cy="0"/>
        </a:xfrm>
      </p:grpSpPr>
      <p:pic>
        <p:nvPicPr>
          <p:cNvPr id="485" name="12.png" descr="12.png"/>
          <p:cNvPicPr>
            <a:picLocks noChangeAspect="1"/>
          </p:cNvPicPr>
          <p:nvPr/>
        </p:nvPicPr>
        <p:blipFill>
          <a:blip r:embed="rId2">
            <a:alphaModFix amt="39373"/>
            <a:extLst/>
          </a:blip>
          <a:stretch>
            <a:fillRect/>
          </a:stretch>
        </p:blipFill>
        <p:spPr>
          <a:xfrm flipH="1">
            <a:off x="0" y="14929"/>
            <a:ext cx="24384000" cy="17302710"/>
          </a:xfrm>
          <a:prstGeom prst="rect">
            <a:avLst/>
          </a:prstGeom>
          <a:ln w="12700">
            <a:miter lim="400000"/>
          </a:ln>
        </p:spPr>
      </p:pic>
      <p:sp>
        <p:nvSpPr>
          <p:cNvPr id="486" name="Residential care"/>
          <p:cNvSpPr txBox="1"/>
          <p:nvPr>
            <p:ph type="title"/>
          </p:nvPr>
        </p:nvSpPr>
        <p:spPr>
          <a:xfrm>
            <a:off x="868795" y="774700"/>
            <a:ext cx="10104005" cy="3190297"/>
          </a:xfrm>
          <a:prstGeom prst="rect">
            <a:avLst/>
          </a:prstGeom>
        </p:spPr>
        <p:txBody>
          <a:bodyPr/>
          <a:lstStyle>
            <a:lvl1pPr algn="ctr" defTabSz="1682495">
              <a:defRPr spc="-88" sz="8832">
                <a:solidFill>
                  <a:srgbClr val="000000"/>
                </a:solidFill>
              </a:defRPr>
            </a:lvl1pPr>
          </a:lstStyle>
          <a:p>
            <a:pPr/>
            <a:r>
              <a:t>Outside is best - but a luxury for many…</a:t>
            </a:r>
          </a:p>
        </p:txBody>
      </p:sp>
      <p:pic>
        <p:nvPicPr>
          <p:cNvPr id="487" name="Sea against sky at sunset" descr="Sea against sky at sunset"/>
          <p:cNvPicPr>
            <a:picLocks noChangeAspect="1"/>
          </p:cNvPicPr>
          <p:nvPr>
            <p:ph type="pic" idx="21"/>
          </p:nvPr>
        </p:nvPicPr>
        <p:blipFill>
          <a:blip r:embed="rId3">
            <a:extLst/>
          </a:blip>
          <a:srcRect l="6443" t="0" r="28444" b="0"/>
          <a:stretch>
            <a:fillRect/>
          </a:stretch>
        </p:blipFill>
        <p:spPr>
          <a:xfrm>
            <a:off x="14142450" y="-60477"/>
            <a:ext cx="12172595" cy="12455677"/>
          </a:xfrm>
          <a:prstGeom prst="rect">
            <a:avLst/>
          </a:prstGeom>
        </p:spPr>
      </p:pic>
      <p:sp>
        <p:nvSpPr>
          <p:cNvPr id="488" name="2,000 residents in 40 nursing homes,…"/>
          <p:cNvSpPr txBox="1"/>
          <p:nvPr>
            <p:ph type="body" sz="half" idx="1"/>
          </p:nvPr>
        </p:nvSpPr>
        <p:spPr>
          <a:xfrm>
            <a:off x="1217214" y="4732817"/>
            <a:ext cx="9757572" cy="8154065"/>
          </a:xfrm>
          <a:prstGeom prst="rect">
            <a:avLst/>
          </a:prstGeom>
        </p:spPr>
        <p:txBody>
          <a:bodyPr/>
          <a:lstStyle/>
          <a:p>
            <a:pPr defTabSz="2438337">
              <a:lnSpc>
                <a:spcPct val="90000"/>
              </a:lnSpc>
              <a:spcBef>
                <a:spcPts val="2400"/>
              </a:spcBef>
              <a:defRPr spc="0">
                <a:latin typeface="Canela Text Regular"/>
                <a:ea typeface="Canela Text Regular"/>
                <a:cs typeface="Canela Text Regular"/>
                <a:sym typeface="Canela Text Regular"/>
              </a:defRPr>
            </a:pPr>
            <a:r>
              <a:t>2,000 residents in 40 nursing homes,</a:t>
            </a:r>
          </a:p>
          <a:p>
            <a:pPr defTabSz="2438337">
              <a:lnSpc>
                <a:spcPct val="90000"/>
              </a:lnSpc>
              <a:spcBef>
                <a:spcPts val="2400"/>
              </a:spcBef>
              <a:defRPr spc="0">
                <a:latin typeface="Canela Text Regular"/>
                <a:ea typeface="Canela Text Regular"/>
                <a:cs typeface="Canela Text Regular"/>
                <a:sym typeface="Canela Text Regular"/>
              </a:defRPr>
            </a:pPr>
            <a:r>
              <a:t>of those who were physically able, </a:t>
            </a:r>
          </a:p>
          <a:p>
            <a:pPr defTabSz="2438337">
              <a:lnSpc>
                <a:spcPct val="90000"/>
              </a:lnSpc>
              <a:spcBef>
                <a:spcPts val="2400"/>
              </a:spcBef>
              <a:defRPr spc="0" sz="5000">
                <a:solidFill>
                  <a:srgbClr val="AD0428"/>
                </a:solidFill>
                <a:latin typeface="Canela Text Regular"/>
                <a:ea typeface="Canela Text Regular"/>
                <a:cs typeface="Canela Text Regular"/>
                <a:sym typeface="Canela Text Regular"/>
              </a:defRPr>
            </a:pPr>
            <a:r>
              <a:t>22% went outside daily</a:t>
            </a:r>
          </a:p>
          <a:p>
            <a:pPr defTabSz="2438337">
              <a:lnSpc>
                <a:spcPct val="90000"/>
              </a:lnSpc>
              <a:spcBef>
                <a:spcPts val="2400"/>
              </a:spcBef>
              <a:defRPr spc="0" sz="5000">
                <a:solidFill>
                  <a:srgbClr val="AD0428"/>
                </a:solidFill>
                <a:latin typeface="Canela Text Regular"/>
                <a:ea typeface="Canela Text Regular"/>
                <a:cs typeface="Canela Text Regular"/>
                <a:sym typeface="Canela Text Regular"/>
              </a:defRPr>
            </a:pPr>
            <a:r>
              <a:t>32% went outdoors &lt; 1x month </a:t>
            </a:r>
          </a:p>
        </p:txBody>
      </p:sp>
      <p:sp>
        <p:nvSpPr>
          <p:cNvPr id="489" name="van den Berg, M. E. L., Winsall, M., Dyer, S. M., Breen, F., Gresham, M., &amp; Crotty, M. (2019). Understanding the Barriers and Enablers to Using Outdoor Spaces in Nursing Homes: A Systematic Review. The Gerontologist, 60(4), e254-e269. https://doi.org/10."/>
          <p:cNvSpPr txBox="1"/>
          <p:nvPr>
            <p:ph type="body" idx="23"/>
          </p:nvPr>
        </p:nvSpPr>
        <p:spPr>
          <a:xfrm>
            <a:off x="1219200" y="12813995"/>
            <a:ext cx="22073490" cy="299824"/>
          </a:xfrm>
          <a:prstGeom prst="rect">
            <a:avLst/>
          </a:prstGeom>
          <a:extLst>
            <a:ext uri="{C572A759-6A51-4108-AA02-DFA0A04FC94B}">
              <ma14:wrappingTextBoxFlag xmlns:ma14="http://schemas.microsoft.com/office/mac/drawingml/2011/main" val="1"/>
            </a:ext>
          </a:extLst>
        </p:spPr>
        <p:txBody>
          <a:bodyPr/>
          <a:lstStyle/>
          <a:p>
            <a:pPr marL="457200" indent="-457200" defTabSz="457200">
              <a:lnSpc>
                <a:spcPct val="100000"/>
              </a:lnSpc>
              <a:spcBef>
                <a:spcPts val="0"/>
              </a:spcBef>
              <a:buSzTx/>
              <a:buNone/>
              <a:defRPr sz="1400">
                <a:latin typeface="Helvetica Neue"/>
                <a:ea typeface="Helvetica Neue"/>
                <a:cs typeface="Helvetica Neue"/>
                <a:sym typeface="Helvetica Neue"/>
              </a:defRPr>
            </a:pPr>
            <a:r>
              <a:t>van den Berg, M. E. L., Winsall, M., Dyer, S. M., Breen, F., Gresham, M., &amp; Crotty, M. (2019). Understanding the Barriers and Enablers to Using Outdoor Spaces in Nursing Homes: A Systematic Review. </a:t>
            </a:r>
            <a:r>
              <a:rPr i="1"/>
              <a:t>The Gerontologist</a:t>
            </a:r>
            <a:r>
              <a:t>,</a:t>
            </a:r>
            <a:r>
              <a:rPr i="1"/>
              <a:t> 60</a:t>
            </a:r>
            <a:r>
              <a:t>(4), e254-e269. https://doi.org/10.1093/geront/gnz055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1" name="12.png" descr="12.png"/>
          <p:cNvPicPr>
            <a:picLocks noChangeAspect="1"/>
          </p:cNvPicPr>
          <p:nvPr/>
        </p:nvPicPr>
        <p:blipFill>
          <a:blip r:embed="rId3">
            <a:alphaModFix amt="66048"/>
            <a:extLst/>
          </a:blip>
          <a:stretch>
            <a:fillRect/>
          </a:stretch>
        </p:blipFill>
        <p:spPr>
          <a:xfrm flipH="1">
            <a:off x="0" y="14929"/>
            <a:ext cx="24384000" cy="17302710"/>
          </a:xfrm>
          <a:prstGeom prst="rect">
            <a:avLst/>
          </a:prstGeom>
          <a:ln w="12700">
            <a:miter lim="400000"/>
          </a:ln>
        </p:spPr>
      </p:pic>
      <p:sp>
        <p:nvSpPr>
          <p:cNvPr id="492" name="Windows can help… even on a rainy day!"/>
          <p:cNvSpPr txBox="1"/>
          <p:nvPr>
            <p:ph type="title" idx="4294967295"/>
          </p:nvPr>
        </p:nvSpPr>
        <p:spPr>
          <a:xfrm>
            <a:off x="4467573" y="286182"/>
            <a:ext cx="10703023" cy="4716353"/>
          </a:xfrm>
          <a:prstGeom prst="rect">
            <a:avLst/>
          </a:prstGeom>
        </p:spPr>
        <p:txBody>
          <a:bodyPr/>
          <a:lstStyle>
            <a:lvl1pPr algn="l" defTabSz="1780032">
              <a:defRPr spc="-93" sz="9344"/>
            </a:lvl1pPr>
          </a:lstStyle>
          <a:p>
            <a:pPr/>
            <a:r>
              <a:t>Windows can help… even on a rainy day!</a:t>
            </a:r>
          </a:p>
        </p:txBody>
      </p:sp>
      <p:pic>
        <p:nvPicPr>
          <p:cNvPr id="493" name="IMG_6892.HEIC" descr="IMG_6892.HEIC"/>
          <p:cNvPicPr>
            <a:picLocks noChangeAspect="1"/>
          </p:cNvPicPr>
          <p:nvPr/>
        </p:nvPicPr>
        <p:blipFill>
          <a:blip r:embed="rId4">
            <a:extLst/>
          </a:blip>
          <a:stretch>
            <a:fillRect/>
          </a:stretch>
        </p:blipFill>
        <p:spPr>
          <a:xfrm>
            <a:off x="19956660" y="204690"/>
            <a:ext cx="3710549" cy="4947397"/>
          </a:xfrm>
          <a:prstGeom prst="rect">
            <a:avLst/>
          </a:prstGeom>
          <a:ln w="12700">
            <a:miter lim="400000"/>
          </a:ln>
        </p:spPr>
      </p:pic>
      <p:pic>
        <p:nvPicPr>
          <p:cNvPr id="494" name="daylight 2.pdf" descr="daylight 2.pdf"/>
          <p:cNvPicPr>
            <a:picLocks noChangeAspect="1"/>
          </p:cNvPicPr>
          <p:nvPr/>
        </p:nvPicPr>
        <p:blipFill>
          <a:blip r:embed="rId5">
            <a:extLst/>
          </a:blip>
          <a:srcRect l="24749" t="9213" r="49930" b="54458"/>
          <a:stretch>
            <a:fillRect/>
          </a:stretch>
        </p:blipFill>
        <p:spPr>
          <a:xfrm>
            <a:off x="16269493" y="5345209"/>
            <a:ext cx="7588659" cy="816591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8" name="12.png" descr="12.png"/>
          <p:cNvPicPr>
            <a:picLocks noChangeAspect="1"/>
          </p:cNvPicPr>
          <p:nvPr/>
        </p:nvPicPr>
        <p:blipFill>
          <a:blip r:embed="rId3">
            <a:alphaModFix amt="52959"/>
            <a:extLst/>
          </a:blip>
          <a:stretch>
            <a:fillRect/>
          </a:stretch>
        </p:blipFill>
        <p:spPr>
          <a:xfrm flipH="1">
            <a:off x="0" y="14929"/>
            <a:ext cx="24384000" cy="17302710"/>
          </a:xfrm>
          <a:prstGeom prst="rect">
            <a:avLst/>
          </a:prstGeom>
          <a:ln w="12700">
            <a:miter lim="400000"/>
          </a:ln>
        </p:spPr>
      </p:pic>
      <p:sp>
        <p:nvSpPr>
          <p:cNvPr id="499" name="Elzeyadi, I. (2012). Health and healing impacts of daylight in the workplace. World health."/>
          <p:cNvSpPr txBox="1"/>
          <p:nvPr>
            <p:ph type="body" idx="21"/>
          </p:nvPr>
        </p:nvSpPr>
        <p:spPr>
          <a:xfrm>
            <a:off x="2028795" y="12966395"/>
            <a:ext cx="21212204" cy="503023"/>
          </a:xfrm>
          <a:prstGeom prst="rect">
            <a:avLst/>
          </a:prstGeom>
          <a:extLst>
            <a:ext uri="{C572A759-6A51-4108-AA02-DFA0A04FC94B}">
              <ma14:wrappingTextBoxFlag xmlns:ma14="http://schemas.microsoft.com/office/mac/drawingml/2011/main" val="1"/>
            </a:ext>
          </a:extLst>
        </p:spPr>
        <p:txBody>
          <a:bodyPr/>
          <a:lstStyle/>
          <a:p>
            <a:pPr marL="457200" indent="-457200" defTabSz="457200">
              <a:lnSpc>
                <a:spcPct val="100000"/>
              </a:lnSpc>
              <a:spcBef>
                <a:spcPts val="0"/>
              </a:spcBef>
              <a:buSzTx/>
              <a:buNone/>
              <a:defRPr spc="-14" sz="1400">
                <a:solidFill>
                  <a:srgbClr val="FFFFFF"/>
                </a:solidFill>
                <a:latin typeface="Helvetica Neue"/>
                <a:ea typeface="Helvetica Neue"/>
                <a:cs typeface="Helvetica Neue"/>
                <a:sym typeface="Helvetica Neue"/>
              </a:defRPr>
            </a:pPr>
            <a:r>
              <a:t>Elzeyadi, I. (2012). Health and healing impacts of daylight in the workplace. </a:t>
            </a:r>
            <a:r>
              <a:rPr i="1"/>
              <a:t>World health</a:t>
            </a:r>
            <a:r>
              <a:t>. </a:t>
            </a:r>
          </a:p>
        </p:txBody>
      </p:sp>
      <p:sp>
        <p:nvSpPr>
          <p:cNvPr id="500" name="Poor ratings of light quality and poorer views account for 6.5% of variation in sick leave."/>
          <p:cNvSpPr txBox="1"/>
          <p:nvPr/>
        </p:nvSpPr>
        <p:spPr>
          <a:xfrm>
            <a:off x="15537359" y="590549"/>
            <a:ext cx="8443543" cy="816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400">
              <a:lnSpc>
                <a:spcPct val="80000"/>
              </a:lnSpc>
              <a:spcBef>
                <a:spcPts val="0"/>
              </a:spcBef>
              <a:defRPr spc="-84" sz="8400">
                <a:solidFill>
                  <a:srgbClr val="200018"/>
                </a:solidFill>
                <a:latin typeface="+mn-lt"/>
                <a:ea typeface="+mn-ea"/>
                <a:cs typeface="+mn-cs"/>
                <a:sym typeface="Canela Bold"/>
              </a:defRPr>
            </a:lvl1pPr>
          </a:lstStyle>
          <a:p>
            <a:pPr/>
            <a:r>
              <a:t>Poor ratings of light quality and poorer views account for 6.5% of variation in sick leave.</a:t>
            </a:r>
          </a:p>
        </p:txBody>
      </p:sp>
      <p:sp>
        <p:nvSpPr>
          <p:cNvPr id="501" name="Reduces sick leave in offices"/>
          <p:cNvSpPr txBox="1"/>
          <p:nvPr>
            <p:ph type="title" idx="4294967295"/>
          </p:nvPr>
        </p:nvSpPr>
        <p:spPr>
          <a:xfrm>
            <a:off x="3527773" y="565582"/>
            <a:ext cx="10703024" cy="4716353"/>
          </a:xfrm>
          <a:prstGeom prst="rect">
            <a:avLst/>
          </a:prstGeom>
        </p:spPr>
        <p:txBody>
          <a:bodyPr/>
          <a:lstStyle>
            <a:lvl1pPr algn="l">
              <a:defRPr spc="-128" sz="12800"/>
            </a:lvl1pPr>
          </a:lstStyle>
          <a:p>
            <a:pPr/>
            <a:r>
              <a:t>Reduces sick leave in offices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pasted-movie.png" descr="pasted-movie.png"/>
          <p:cNvPicPr>
            <a:picLocks noChangeAspect="1"/>
          </p:cNvPicPr>
          <p:nvPr/>
        </p:nvPicPr>
        <p:blipFill>
          <a:blip r:embed="rId2">
            <a:extLst/>
          </a:blip>
          <a:stretch>
            <a:fillRect/>
          </a:stretch>
        </p:blipFill>
        <p:spPr>
          <a:xfrm>
            <a:off x="4266632" y="290617"/>
            <a:ext cx="15665949" cy="12181920"/>
          </a:xfrm>
          <a:prstGeom prst="rect">
            <a:avLst/>
          </a:prstGeom>
          <a:ln w="12700">
            <a:miter lim="400000"/>
          </a:ln>
        </p:spPr>
      </p:pic>
      <p:sp>
        <p:nvSpPr>
          <p:cNvPr id="348" name="Global, regional, and national burden of 12 mental disorders in 204 countries and territories, 1990&amp;#x2013;2019: a systematic analysis for the Global Burden of Disease Study 2019. (2022). The Lancet Psychiatry, 9(2), 137-150. https://doi.org/10.1016/S221"/>
          <p:cNvSpPr txBox="1"/>
          <p:nvPr/>
        </p:nvSpPr>
        <p:spPr>
          <a:xfrm>
            <a:off x="1483651" y="13003499"/>
            <a:ext cx="18294859" cy="5345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2438400">
              <a:spcBef>
                <a:spcPts val="0"/>
              </a:spcBef>
              <a:defRPr sz="1200"/>
            </a:pPr>
            <a:r>
              <a:t>Global, regional, and national burden of 12 mental disorders in 204 countries and territories, 1990&amp;#x2013;2019: a systematic analysis for the Global Burden of Disease Study 2019. (2022). </a:t>
            </a:r>
            <a:r>
              <a:rPr i="1"/>
              <a:t>The Lancet Psychiatry</a:t>
            </a:r>
            <a:r>
              <a:t>,</a:t>
            </a:r>
            <a:r>
              <a:rPr i="1"/>
              <a:t> 9</a:t>
            </a:r>
            <a:r>
              <a:t>(2), 137-150. https://doi.org/10.1016/S2215-0366(21)00395-3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505" name="12.png" descr="12.png"/>
          <p:cNvPicPr>
            <a:picLocks noChangeAspect="1"/>
          </p:cNvPicPr>
          <p:nvPr/>
        </p:nvPicPr>
        <p:blipFill>
          <a:blip r:embed="rId2">
            <a:alphaModFix amt="36985"/>
            <a:extLst/>
          </a:blip>
          <a:stretch>
            <a:fillRect/>
          </a:stretch>
        </p:blipFill>
        <p:spPr>
          <a:xfrm flipH="1">
            <a:off x="0" y="14929"/>
            <a:ext cx="24384000" cy="17302710"/>
          </a:xfrm>
          <a:prstGeom prst="rect">
            <a:avLst/>
          </a:prstGeom>
          <a:ln w="12700">
            <a:miter lim="400000"/>
          </a:ln>
        </p:spPr>
      </p:pic>
      <p:sp>
        <p:nvSpPr>
          <p:cNvPr id="506" name="Reduces length of stay in hospital…"/>
          <p:cNvSpPr txBox="1"/>
          <p:nvPr>
            <p:ph type="title"/>
          </p:nvPr>
        </p:nvSpPr>
        <p:spPr>
          <a:xfrm>
            <a:off x="1905000" y="598388"/>
            <a:ext cx="17825740" cy="1600201"/>
          </a:xfrm>
          <a:prstGeom prst="rect">
            <a:avLst/>
          </a:prstGeom>
        </p:spPr>
        <p:txBody>
          <a:bodyPr/>
          <a:lstStyle>
            <a:lvl1pPr algn="l" defTabSz="2267711">
              <a:defRPr spc="-78" sz="7812">
                <a:solidFill>
                  <a:srgbClr val="000000"/>
                </a:solidFill>
              </a:defRPr>
            </a:lvl1pPr>
          </a:lstStyle>
          <a:p>
            <a:pPr/>
            <a:r>
              <a:t>Reduces length of stay in hospital…</a:t>
            </a:r>
          </a:p>
        </p:txBody>
      </p:sp>
      <p:sp>
        <p:nvSpPr>
          <p:cNvPr id="507" name="Guest JF, Keating T, Gould D, Wigglesworth N. Modelling the annual NHS costs and outcomes attributable to healthcare-associated infections in England. BMJ Open. 2020 Jan 22;10(1):e033367. doi: 10.1136/bmjopen-2019-033367. PMID: 31974088; PMCID: PMC704518"/>
          <p:cNvSpPr txBox="1"/>
          <p:nvPr>
            <p:ph type="body" idx="23"/>
          </p:nvPr>
        </p:nvSpPr>
        <p:spPr>
          <a:xfrm>
            <a:off x="1952595" y="12487199"/>
            <a:ext cx="21212204" cy="953415"/>
          </a:xfrm>
          <a:prstGeom prst="rect">
            <a:avLst/>
          </a:prstGeom>
          <a:extLst>
            <a:ext uri="{C572A759-6A51-4108-AA02-DFA0A04FC94B}">
              <ma14:wrappingTextBoxFlag xmlns:ma14="http://schemas.microsoft.com/office/mac/drawingml/2011/main" val="1"/>
            </a:ext>
          </a:extLst>
        </p:spPr>
        <p:txBody>
          <a:bodyPr/>
          <a:lstStyle/>
          <a:p>
            <a:pPr marL="0" indent="0" defTabSz="2438400">
              <a:spcBef>
                <a:spcPts val="0"/>
              </a:spcBef>
              <a:buSzTx/>
              <a:buNone/>
              <a:defRPr sz="1600"/>
            </a:pPr>
            <a:r>
              <a:t>Guest JF, Keating T, Gould D, Wigglesworth N. Modelling the annual NHS costs and outcomes attributable to healthcare-associated infections in England. BMJ Open. 2020 Jan 22;10(1):e033367. doi: 10.1136/bmjopen-2019-033367. PMID: 31974088; PMCID: PMC7045184.</a:t>
            </a:r>
          </a:p>
          <a:p>
            <a:pPr marL="0" indent="0" defTabSz="2438400">
              <a:spcBef>
                <a:spcPts val="0"/>
              </a:spcBef>
              <a:buSzTx/>
              <a:buNone/>
              <a:defRPr sz="1600"/>
            </a:pPr>
            <a:r>
              <a:t>Park, M. Y., Chai, C. G., Lee, H. K., Moon, H., &amp; Noh, J. S. (2018). The Effects of Natural Daylight on Length of Hospital Stay. </a:t>
            </a:r>
            <a:r>
              <a:rPr i="1"/>
              <a:t>Environ Health Insights</a:t>
            </a:r>
            <a:r>
              <a:t>,</a:t>
            </a:r>
            <a:r>
              <a:rPr i="1"/>
              <a:t> 12</a:t>
            </a:r>
            <a:r>
              <a:t>, 1178630218812817. https://doi.org/10.1177/1178630218812817</a:t>
            </a:r>
          </a:p>
        </p:txBody>
      </p:sp>
      <p:pic>
        <p:nvPicPr>
          <p:cNvPr id="508" name="pasted-movie.png" descr="pasted-movie.png"/>
          <p:cNvPicPr>
            <a:picLocks noChangeAspect="1"/>
          </p:cNvPicPr>
          <p:nvPr/>
        </p:nvPicPr>
        <p:blipFill>
          <a:blip r:embed="rId3">
            <a:extLst/>
          </a:blip>
          <a:stretch>
            <a:fillRect/>
          </a:stretch>
        </p:blipFill>
        <p:spPr>
          <a:xfrm>
            <a:off x="8590974" y="3626048"/>
            <a:ext cx="15916542" cy="6899077"/>
          </a:xfrm>
          <a:prstGeom prst="rect">
            <a:avLst/>
          </a:prstGeom>
          <a:ln w="12700">
            <a:miter lim="400000"/>
          </a:ln>
        </p:spPr>
      </p:pic>
      <p:sp>
        <p:nvSpPr>
          <p:cNvPr id="509" name="Daylight satisfaction…"/>
          <p:cNvSpPr txBox="1"/>
          <p:nvPr/>
        </p:nvSpPr>
        <p:spPr>
          <a:xfrm>
            <a:off x="1885945" y="3742041"/>
            <a:ext cx="6127701" cy="41134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Daylight satisfaction</a:t>
            </a:r>
          </a:p>
          <a:p>
            <a:pPr marL="546100" indent="-546100">
              <a:buSzPct val="150000"/>
              <a:buChar char="•"/>
            </a:pPr>
            <a:r>
              <a:t>+ 74% room rating</a:t>
            </a:r>
          </a:p>
          <a:p>
            <a:pPr marL="546100" indent="-546100">
              <a:buSzPct val="150000"/>
              <a:buChar char="•"/>
            </a:pPr>
            <a:r>
              <a:t>+ 78% hospital rating</a:t>
            </a:r>
          </a:p>
          <a:p>
            <a:pPr marL="546100" indent="-546100">
              <a:buSzPct val="150000"/>
              <a:buChar char="•"/>
            </a:pPr>
            <a:r>
              <a:t> + 60% quality of care</a:t>
            </a:r>
          </a:p>
        </p:txBody>
      </p:sp>
      <p:pic>
        <p:nvPicPr>
          <p:cNvPr id="510" name="Line Line" descr="Line Line"/>
          <p:cNvPicPr>
            <a:picLocks noChangeAspect="0"/>
          </p:cNvPicPr>
          <p:nvPr/>
        </p:nvPicPr>
        <p:blipFill>
          <a:blip r:embed="rId4">
            <a:extLst/>
          </a:blip>
          <a:stretch>
            <a:fillRect/>
          </a:stretch>
        </p:blipFill>
        <p:spPr>
          <a:xfrm rot="9676904">
            <a:off x="8856589" y="6819395"/>
            <a:ext cx="1937051" cy="1091925"/>
          </a:xfrm>
          <a:prstGeom prst="rect">
            <a:avLst/>
          </a:prstGeom>
        </p:spPr>
      </p:pic>
      <p:pic>
        <p:nvPicPr>
          <p:cNvPr id="512" name="Line Line" descr="Line Line"/>
          <p:cNvPicPr>
            <a:picLocks noChangeAspect="0"/>
          </p:cNvPicPr>
          <p:nvPr/>
        </p:nvPicPr>
        <p:blipFill>
          <a:blip r:embed="rId5">
            <a:extLst/>
          </a:blip>
          <a:stretch>
            <a:fillRect/>
          </a:stretch>
        </p:blipFill>
        <p:spPr>
          <a:xfrm rot="8100000">
            <a:off x="9517921" y="9961470"/>
            <a:ext cx="1904405" cy="1091925"/>
          </a:xfrm>
          <a:prstGeom prst="rect">
            <a:avLst/>
          </a:prstGeom>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8F8F8"/>
        </a:solidFill>
      </p:bgPr>
    </p:bg>
    <p:spTree>
      <p:nvGrpSpPr>
        <p:cNvPr id="1" name=""/>
        <p:cNvGrpSpPr/>
        <p:nvPr/>
      </p:nvGrpSpPr>
      <p:grpSpPr>
        <a:xfrm>
          <a:off x="0" y="0"/>
          <a:ext cx="0" cy="0"/>
          <a:chOff x="0" y="0"/>
          <a:chExt cx="0" cy="0"/>
        </a:xfrm>
      </p:grpSpPr>
      <p:pic>
        <p:nvPicPr>
          <p:cNvPr id="515" name="12.png" descr="12.png"/>
          <p:cNvPicPr>
            <a:picLocks noChangeAspect="1"/>
          </p:cNvPicPr>
          <p:nvPr/>
        </p:nvPicPr>
        <p:blipFill>
          <a:blip r:embed="rId2">
            <a:alphaModFix amt="25426"/>
            <a:extLst/>
          </a:blip>
          <a:stretch>
            <a:fillRect/>
          </a:stretch>
        </p:blipFill>
        <p:spPr>
          <a:xfrm flipH="1">
            <a:off x="0" y="14929"/>
            <a:ext cx="24384000" cy="17302710"/>
          </a:xfrm>
          <a:prstGeom prst="rect">
            <a:avLst/>
          </a:prstGeom>
          <a:ln w="12700">
            <a:miter lim="400000"/>
          </a:ln>
        </p:spPr>
      </p:pic>
      <p:sp>
        <p:nvSpPr>
          <p:cNvPr id="516" name="Zadeh, R., Shepley, M., Williams, G., &amp; Chung, S. (2014). The Impact of Windows and Daylight on Acute-Care Nurses' Physiological, Psychological, and Behavioral Health. Herd, 7, 35-61. https://doi.org/10.1177/193758671400700405"/>
          <p:cNvSpPr txBox="1"/>
          <p:nvPr>
            <p:ph type="body" idx="23"/>
          </p:nvPr>
        </p:nvSpPr>
        <p:spPr>
          <a:xfrm>
            <a:off x="555595" y="13268564"/>
            <a:ext cx="21212204" cy="706223"/>
          </a:xfrm>
          <a:prstGeom prst="rect">
            <a:avLst/>
          </a:prstGeom>
          <a:extLst>
            <a:ext uri="{C572A759-6A51-4108-AA02-DFA0A04FC94B}">
              <ma14:wrappingTextBoxFlag xmlns:ma14="http://schemas.microsoft.com/office/mac/drawingml/2011/main" val="1"/>
            </a:ext>
          </a:extLst>
        </p:spPr>
        <p:txBody>
          <a:bodyPr/>
          <a:lstStyle/>
          <a:p>
            <a:pPr marL="457200" indent="-457200" defTabSz="457200">
              <a:lnSpc>
                <a:spcPct val="100000"/>
              </a:lnSpc>
              <a:spcBef>
                <a:spcPts val="0"/>
              </a:spcBef>
              <a:buSzTx/>
              <a:buNone/>
              <a:defRPr sz="1400">
                <a:latin typeface="Helvetica Neue"/>
                <a:ea typeface="Helvetica Neue"/>
                <a:cs typeface="Helvetica Neue"/>
                <a:sym typeface="Helvetica Neue"/>
              </a:defRPr>
            </a:pPr>
            <a:r>
              <a:t>Zadeh, R., Shepley, M., Williams, G., &amp; Chung, S. (2014). The Impact of Windows and Daylight on Acute-Care Nurses' Physiological, Psychological, and Behavioral Health. </a:t>
            </a:r>
            <a:r>
              <a:rPr i="1"/>
              <a:t>Herd</a:t>
            </a:r>
            <a:r>
              <a:t>,</a:t>
            </a:r>
            <a:r>
              <a:rPr i="1"/>
              <a:t> 7</a:t>
            </a:r>
            <a:r>
              <a:t>, 35-61. https://doi.org/10.1177/193758671400700405 </a:t>
            </a:r>
          </a:p>
          <a:p>
            <a:pPr marL="457200" indent="-457200" defTabSz="457200">
              <a:lnSpc>
                <a:spcPct val="100000"/>
              </a:lnSpc>
              <a:spcBef>
                <a:spcPts val="0"/>
              </a:spcBef>
              <a:buSzTx/>
              <a:buNone/>
              <a:defRPr sz="1400">
                <a:latin typeface="Helvetica Neue"/>
                <a:ea typeface="Helvetica Neue"/>
                <a:cs typeface="Helvetica Neue"/>
                <a:sym typeface="Helvetica Neue"/>
              </a:defRPr>
            </a:pPr>
          </a:p>
        </p:txBody>
      </p:sp>
      <p:sp>
        <p:nvSpPr>
          <p:cNvPr id="517" name="Same light levels……"/>
          <p:cNvSpPr txBox="1"/>
          <p:nvPr/>
        </p:nvSpPr>
        <p:spPr>
          <a:xfrm>
            <a:off x="758924" y="2537967"/>
            <a:ext cx="15696010" cy="59655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2438400">
              <a:spcBef>
                <a:spcPts val="0"/>
              </a:spcBef>
              <a:defRPr spc="-55" sz="5500">
                <a:latin typeface="Canela Regular"/>
                <a:ea typeface="Canela Regular"/>
                <a:cs typeface="Canela Regular"/>
                <a:sym typeface="Canela Regular"/>
              </a:defRPr>
            </a:pPr>
            <a:r>
              <a:t>Same light levels… </a:t>
            </a:r>
          </a:p>
          <a:p>
            <a:pPr marL="744681" indent="-744681" defTabSz="2438400">
              <a:spcBef>
                <a:spcPts val="0"/>
              </a:spcBef>
              <a:buSzPct val="150000"/>
              <a:buChar char="•"/>
              <a:defRPr spc="-55" sz="5500">
                <a:latin typeface="Canela Regular"/>
                <a:ea typeface="Canela Regular"/>
                <a:cs typeface="Canela Regular"/>
                <a:sym typeface="Canela Regular"/>
              </a:defRPr>
            </a:pPr>
            <a:r>
              <a:t>Blood pressure decreased, </a:t>
            </a:r>
          </a:p>
          <a:p>
            <a:pPr marL="744681" indent="-744681" defTabSz="2438400">
              <a:spcBef>
                <a:spcPts val="0"/>
              </a:spcBef>
              <a:buSzPct val="150000"/>
              <a:buChar char="•"/>
              <a:defRPr spc="-55" sz="5500">
                <a:latin typeface="Canela Regular"/>
                <a:ea typeface="Canela Regular"/>
                <a:cs typeface="Canela Regular"/>
                <a:sym typeface="Canela Regular"/>
              </a:defRPr>
            </a:pPr>
            <a:r>
              <a:t>Body temperature increased.</a:t>
            </a:r>
          </a:p>
          <a:p>
            <a:pPr marL="744681" indent="-744681" defTabSz="2438400">
              <a:spcBef>
                <a:spcPts val="0"/>
              </a:spcBef>
              <a:buSzPct val="150000"/>
              <a:buChar char="•"/>
              <a:defRPr spc="-55" sz="5500">
                <a:solidFill>
                  <a:srgbClr val="D00003"/>
                </a:solidFill>
                <a:latin typeface="+mn-lt"/>
                <a:ea typeface="+mn-ea"/>
                <a:cs typeface="+mn-cs"/>
                <a:sym typeface="Canela Bold"/>
              </a:defRPr>
            </a:pPr>
            <a:r>
              <a:t>Communication and laughter both increased</a:t>
            </a:r>
          </a:p>
          <a:p>
            <a:pPr marL="744681" indent="-744681" defTabSz="2438400">
              <a:spcBef>
                <a:spcPts val="0"/>
              </a:spcBef>
              <a:buSzPct val="150000"/>
              <a:buChar char="•"/>
              <a:defRPr spc="-55" sz="5500">
                <a:latin typeface="Canela Regular"/>
                <a:ea typeface="Canela Regular"/>
                <a:cs typeface="Canela Regular"/>
                <a:sym typeface="Canela Regular"/>
              </a:defRPr>
            </a:pPr>
            <a:r>
              <a:t>Subsidiary behaviour indicators of sleepiness and deteriorated mood decreased…</a:t>
            </a:r>
          </a:p>
        </p:txBody>
      </p:sp>
      <p:pic>
        <p:nvPicPr>
          <p:cNvPr id="518" name="Screenshot 2025-01-20 at 13.23.35.png" descr="Screenshot 2025-01-20 at 13.23.35.png"/>
          <p:cNvPicPr>
            <a:picLocks noChangeAspect="1"/>
          </p:cNvPicPr>
          <p:nvPr/>
        </p:nvPicPr>
        <p:blipFill>
          <a:blip r:embed="rId3">
            <a:extLst/>
          </a:blip>
          <a:stretch>
            <a:fillRect/>
          </a:stretch>
        </p:blipFill>
        <p:spPr>
          <a:xfrm>
            <a:off x="15802782" y="5193404"/>
            <a:ext cx="8507140" cy="8323797"/>
          </a:xfrm>
          <a:prstGeom prst="rect">
            <a:avLst/>
          </a:prstGeom>
          <a:ln w="12700">
            <a:miter lim="400000"/>
          </a:ln>
        </p:spPr>
      </p:pic>
      <p:pic>
        <p:nvPicPr>
          <p:cNvPr id="519" name="Screenshot 2025-01-20 at 13.21.20.png" descr="Screenshot 2025-01-20 at 13.21.20.png"/>
          <p:cNvPicPr>
            <a:picLocks noChangeAspect="1"/>
          </p:cNvPicPr>
          <p:nvPr/>
        </p:nvPicPr>
        <p:blipFill>
          <a:blip r:embed="rId4">
            <a:extLst/>
          </a:blip>
          <a:stretch>
            <a:fillRect/>
          </a:stretch>
        </p:blipFill>
        <p:spPr>
          <a:xfrm>
            <a:off x="6586620" y="9324437"/>
            <a:ext cx="4091417" cy="3625007"/>
          </a:xfrm>
          <a:prstGeom prst="rect">
            <a:avLst/>
          </a:prstGeom>
          <a:ln w="12700">
            <a:miter lim="400000"/>
          </a:ln>
        </p:spPr>
      </p:pic>
      <p:pic>
        <p:nvPicPr>
          <p:cNvPr id="520" name="Screenshot 2025-01-20 at 13.20.39.png" descr="Screenshot 2025-01-20 at 13.20.39.png"/>
          <p:cNvPicPr>
            <a:picLocks noChangeAspect="1"/>
          </p:cNvPicPr>
          <p:nvPr/>
        </p:nvPicPr>
        <p:blipFill>
          <a:blip r:embed="rId5">
            <a:extLst/>
          </a:blip>
          <a:stretch>
            <a:fillRect/>
          </a:stretch>
        </p:blipFill>
        <p:spPr>
          <a:xfrm>
            <a:off x="1082740" y="9328963"/>
            <a:ext cx="5378904" cy="3471117"/>
          </a:xfrm>
          <a:prstGeom prst="rect">
            <a:avLst/>
          </a:prstGeom>
          <a:ln w="12700">
            <a:miter lim="400000"/>
          </a:ln>
        </p:spPr>
      </p:pic>
      <p:sp>
        <p:nvSpPr>
          <p:cNvPr id="521" name="Improves morale for nurses too…"/>
          <p:cNvSpPr txBox="1"/>
          <p:nvPr/>
        </p:nvSpPr>
        <p:spPr>
          <a:xfrm>
            <a:off x="906690" y="13172"/>
            <a:ext cx="15400478" cy="17038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400">
              <a:lnSpc>
                <a:spcPct val="80000"/>
              </a:lnSpc>
              <a:spcBef>
                <a:spcPts val="0"/>
              </a:spcBef>
              <a:defRPr spc="-84" sz="8400">
                <a:latin typeface="+mn-lt"/>
                <a:ea typeface="+mn-ea"/>
                <a:cs typeface="+mn-cs"/>
                <a:sym typeface="Canela Bold"/>
              </a:defRPr>
            </a:lvl1pPr>
          </a:lstStyle>
          <a:p>
            <a:pPr/>
            <a:r>
              <a:t>Improves morale for nurses too…</a:t>
            </a:r>
          </a:p>
        </p:txBody>
      </p:sp>
      <p:pic>
        <p:nvPicPr>
          <p:cNvPr id="522" name="pasted-movie.png" descr="pasted-movie.png"/>
          <p:cNvPicPr>
            <a:picLocks noChangeAspect="1"/>
          </p:cNvPicPr>
          <p:nvPr/>
        </p:nvPicPr>
        <p:blipFill>
          <a:blip r:embed="rId6">
            <a:extLst/>
          </a:blip>
          <a:stretch>
            <a:fillRect/>
          </a:stretch>
        </p:blipFill>
        <p:spPr>
          <a:xfrm>
            <a:off x="17519032" y="540311"/>
            <a:ext cx="6773231" cy="4511880"/>
          </a:xfrm>
          <a:prstGeom prst="rect">
            <a:avLst/>
          </a:prstGeom>
          <a:ln w="12700">
            <a:miter lim="400000"/>
          </a:ln>
        </p:spPr>
      </p:pic>
      <p:pic>
        <p:nvPicPr>
          <p:cNvPr id="523" name="Line Line" descr="Line Line"/>
          <p:cNvPicPr>
            <a:picLocks noChangeAspect="0"/>
          </p:cNvPicPr>
          <p:nvPr/>
        </p:nvPicPr>
        <p:blipFill>
          <a:blip r:embed="rId7">
            <a:extLst/>
          </a:blip>
          <a:stretch>
            <a:fillRect/>
          </a:stretch>
        </p:blipFill>
        <p:spPr>
          <a:xfrm rot="16200000">
            <a:off x="17141487" y="7277825"/>
            <a:ext cx="1480227" cy="564376"/>
          </a:xfrm>
          <a:prstGeom prst="rect">
            <a:avLst/>
          </a:prstGeom>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Age of Light Innovations 2023"/>
          <p:cNvSpPr txBox="1"/>
          <p:nvPr/>
        </p:nvSpPr>
        <p:spPr>
          <a:xfrm>
            <a:off x="21909227" y="88633"/>
            <a:ext cx="2474773" cy="3665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400">
              <a:spcBef>
                <a:spcPts val="0"/>
              </a:spcBef>
              <a:defRPr sz="1400">
                <a:solidFill>
                  <a:srgbClr val="FFFFFF"/>
                </a:solidFill>
                <a:latin typeface="Canela Deck Regular"/>
                <a:ea typeface="Canela Deck Regular"/>
                <a:cs typeface="Canela Deck Regular"/>
                <a:sym typeface="Canela Deck Regular"/>
              </a:defRPr>
            </a:lvl1pPr>
          </a:lstStyle>
          <a:p>
            <a:pPr/>
            <a:r>
              <a:t>Age of Light Innovations 2023</a:t>
            </a:r>
          </a:p>
        </p:txBody>
      </p:sp>
      <p:pic>
        <p:nvPicPr>
          <p:cNvPr id="527" name="pasted-movie.png" descr="pasted-movie.png"/>
          <p:cNvPicPr>
            <a:picLocks noChangeAspect="1"/>
          </p:cNvPicPr>
          <p:nvPr/>
        </p:nvPicPr>
        <p:blipFill>
          <a:blip r:embed="rId2">
            <a:extLst/>
          </a:blip>
          <a:stretch>
            <a:fillRect/>
          </a:stretch>
        </p:blipFill>
        <p:spPr>
          <a:xfrm>
            <a:off x="-668500" y="-31424"/>
            <a:ext cx="27557695" cy="13778848"/>
          </a:xfrm>
          <a:prstGeom prst="rect">
            <a:avLst/>
          </a:prstGeom>
          <a:ln w="12700">
            <a:miter lim="400000"/>
          </a:ln>
        </p:spPr>
      </p:pic>
      <p:sp>
        <p:nvSpPr>
          <p:cNvPr id="528" name="Could artificial lighting help?"/>
          <p:cNvSpPr txBox="1"/>
          <p:nvPr>
            <p:ph type="title"/>
          </p:nvPr>
        </p:nvSpPr>
        <p:spPr>
          <a:xfrm>
            <a:off x="912984" y="71903"/>
            <a:ext cx="16731790" cy="6372341"/>
          </a:xfrm>
          <a:prstGeom prst="rect">
            <a:avLst/>
          </a:prstGeom>
        </p:spPr>
        <p:txBody>
          <a:bodyPr/>
          <a:lstStyle>
            <a:lvl1pPr>
              <a:lnSpc>
                <a:spcPct val="100000"/>
              </a:lnSpc>
              <a:defRPr spc="-128" sz="12800">
                <a:solidFill>
                  <a:srgbClr val="FFFFFF"/>
                </a:solidFill>
              </a:defRPr>
            </a:lvl1pPr>
          </a:lstStyle>
          <a:p>
            <a:pPr/>
            <a:r>
              <a:t>Could artificial lighting help?</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6F6FF"/>
        </a:solidFill>
      </p:bgPr>
    </p:bg>
    <p:spTree>
      <p:nvGrpSpPr>
        <p:cNvPr id="1" name=""/>
        <p:cNvGrpSpPr/>
        <p:nvPr/>
      </p:nvGrpSpPr>
      <p:grpSpPr>
        <a:xfrm>
          <a:off x="0" y="0"/>
          <a:ext cx="0" cy="0"/>
          <a:chOff x="0" y="0"/>
          <a:chExt cx="0" cy="0"/>
        </a:xfrm>
      </p:grpSpPr>
      <p:pic>
        <p:nvPicPr>
          <p:cNvPr id="530" name="pasted-movie.png" descr="pasted-movie.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31" name="Rectangle"/>
          <p:cNvSpPr/>
          <p:nvPr/>
        </p:nvSpPr>
        <p:spPr>
          <a:xfrm>
            <a:off x="3772830" y="-10014"/>
            <a:ext cx="16035327" cy="13736028"/>
          </a:xfrm>
          <a:prstGeom prst="rect">
            <a:avLst/>
          </a:prstGeom>
          <a:solidFill>
            <a:srgbClr val="FFFFFF"/>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532" name="pasted-movie.png" descr="pasted-movie.png"/>
          <p:cNvPicPr>
            <a:picLocks noChangeAspect="1"/>
          </p:cNvPicPr>
          <p:nvPr/>
        </p:nvPicPr>
        <p:blipFill>
          <a:blip r:embed="rId3">
            <a:extLst/>
          </a:blip>
          <a:srcRect l="0" t="9454" r="0" b="0"/>
          <a:stretch>
            <a:fillRect/>
          </a:stretch>
        </p:blipFill>
        <p:spPr>
          <a:xfrm>
            <a:off x="5073404" y="111812"/>
            <a:ext cx="12783510" cy="13976504"/>
          </a:xfrm>
          <a:prstGeom prst="rect">
            <a:avLst/>
          </a:prstGeom>
          <a:ln w="12700">
            <a:miter lim="400000"/>
          </a:ln>
        </p:spPr>
      </p:pic>
      <p:pic>
        <p:nvPicPr>
          <p:cNvPr id="533" name="Line Line" descr="Line Line"/>
          <p:cNvPicPr>
            <a:picLocks noChangeAspect="0"/>
          </p:cNvPicPr>
          <p:nvPr/>
        </p:nvPicPr>
        <p:blipFill>
          <a:blip r:embed="rId4">
            <a:extLst/>
          </a:blip>
          <a:stretch>
            <a:fillRect/>
          </a:stretch>
        </p:blipFill>
        <p:spPr>
          <a:xfrm rot="16200000">
            <a:off x="11281361" y="1396675"/>
            <a:ext cx="4267784" cy="1305117"/>
          </a:xfrm>
          <a:prstGeom prst="rect">
            <a:avLst/>
          </a:prstGeom>
        </p:spPr>
      </p:pic>
      <p:pic>
        <p:nvPicPr>
          <p:cNvPr id="535" name="pasted-movie.png" descr="pasted-movie.png"/>
          <p:cNvPicPr>
            <a:picLocks noChangeAspect="1"/>
          </p:cNvPicPr>
          <p:nvPr/>
        </p:nvPicPr>
        <p:blipFill>
          <a:blip r:embed="rId5">
            <a:extLst/>
          </a:blip>
          <a:stretch>
            <a:fillRect/>
          </a:stretch>
        </p:blipFill>
        <p:spPr>
          <a:xfrm>
            <a:off x="18081384" y="-33170"/>
            <a:ext cx="4164807" cy="4164807"/>
          </a:xfrm>
          <a:prstGeom prst="rect">
            <a:avLst/>
          </a:prstGeom>
          <a:ln w="12700">
            <a:miter lim="400000"/>
          </a:ln>
        </p:spPr>
      </p:pic>
      <p:sp>
        <p:nvSpPr>
          <p:cNvPr id="536" name="Brain"/>
          <p:cNvSpPr/>
          <p:nvPr/>
        </p:nvSpPr>
        <p:spPr>
          <a:xfrm>
            <a:off x="14279610" y="369111"/>
            <a:ext cx="2675193" cy="2052440"/>
          </a:xfrm>
          <a:custGeom>
            <a:avLst/>
            <a:gdLst/>
            <a:ahLst/>
            <a:cxnLst>
              <a:cxn ang="0">
                <a:pos x="wd2" y="hd2"/>
              </a:cxn>
              <a:cxn ang="5400000">
                <a:pos x="wd2" y="hd2"/>
              </a:cxn>
              <a:cxn ang="10800000">
                <a:pos x="wd2" y="hd2"/>
              </a:cxn>
              <a:cxn ang="16200000">
                <a:pos x="wd2" y="hd2"/>
              </a:cxn>
            </a:cxnLst>
            <a:rect l="0" t="0" r="r" b="b"/>
            <a:pathLst>
              <a:path w="20765" h="21427" fill="norm" stroke="1"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7"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4"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rgbClr val="D00003"/>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8" name="pasted-movie.png" descr="pasted-movie.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539" name="beach and sea at sunset" descr="beach and sea at sunset"/>
          <p:cNvPicPr>
            <a:picLocks noChangeAspect="1"/>
          </p:cNvPicPr>
          <p:nvPr>
            <p:ph type="pic" idx="21"/>
          </p:nvPr>
        </p:nvPicPr>
        <p:blipFill>
          <a:blip r:embed="rId4">
            <a:extLst/>
          </a:blip>
          <a:srcRect l="60160" t="8176" r="3211" b="57491"/>
          <a:stretch>
            <a:fillRect/>
          </a:stretch>
        </p:blipFill>
        <p:spPr>
          <a:xfrm>
            <a:off x="12857212" y="3799085"/>
            <a:ext cx="9649964" cy="7844977"/>
          </a:xfrm>
          <a:prstGeom prst="rect">
            <a:avLst/>
          </a:prstGeom>
        </p:spPr>
      </p:pic>
      <p:sp>
        <p:nvSpPr>
          <p:cNvPr id="540" name="Mure L. S. (2021). Intrinsically Photosensitive Retinal Ganglion Cells of the Human Retina. Frontiers in neurology, 12, 636330. https://doi.org/10.3389/fneur.2021.636330"/>
          <p:cNvSpPr txBox="1"/>
          <p:nvPr>
            <p:ph type="body" idx="22"/>
          </p:nvPr>
        </p:nvSpPr>
        <p:spPr>
          <a:xfrm>
            <a:off x="1270000" y="12669393"/>
            <a:ext cx="21739788" cy="436678"/>
          </a:xfrm>
          <a:prstGeom prst="rect">
            <a:avLst/>
          </a:prstGeom>
          <a:extLst>
            <a:ext uri="{C572A759-6A51-4108-AA02-DFA0A04FC94B}">
              <ma14:wrappingTextBoxFlag xmlns:ma14="http://schemas.microsoft.com/office/mac/drawingml/2011/main" val="1"/>
            </a:ext>
          </a:extLst>
        </p:spPr>
        <p:txBody>
          <a:bodyPr/>
          <a:lstStyle/>
          <a:p>
            <a:pPr marL="0" indent="0" defTabSz="457200">
              <a:lnSpc>
                <a:spcPct val="117999"/>
              </a:lnSpc>
              <a:spcBef>
                <a:spcPts val="0"/>
              </a:spcBef>
              <a:buSzTx/>
              <a:buNone/>
              <a:defRPr sz="2200">
                <a:latin typeface="Helvetica Neue"/>
                <a:ea typeface="Helvetica Neue"/>
                <a:cs typeface="Helvetica Neue"/>
                <a:sym typeface="Helvetica Neue"/>
              </a:defRPr>
            </a:pPr>
            <a:r>
              <a:t>Mure L. S. (2021). Intrinsically Photosensitive Retinal Ganglion Cells of the Human Retina. Frontiers in neurology, 12, 636330. </a:t>
            </a:r>
            <a:r>
              <a:rPr u="sng">
                <a:solidFill>
                  <a:srgbClr val="0000FF"/>
                </a:solidFill>
                <a:uFill>
                  <a:solidFill>
                    <a:srgbClr val="0000FF"/>
                  </a:solidFill>
                </a:uFill>
                <a:hlinkClick r:id="rId5" invalidUrl="" action="" tgtFrame="" tooltip="" history="1" highlightClick="0" endSnd="0"/>
              </a:rPr>
              <a:t>https://doi.org/10.3389/fneur.2021.636330</a:t>
            </a:r>
          </a:p>
        </p:txBody>
      </p:sp>
      <p:sp>
        <p:nvSpPr>
          <p:cNvPr id="541" name="‘Sky blue’"/>
          <p:cNvSpPr txBox="1"/>
          <p:nvPr>
            <p:ph type="title" idx="4294967295"/>
          </p:nvPr>
        </p:nvSpPr>
        <p:spPr>
          <a:xfrm>
            <a:off x="6020391" y="899452"/>
            <a:ext cx="7356880" cy="2756466"/>
          </a:xfrm>
          <a:prstGeom prst="rect">
            <a:avLst/>
          </a:prstGeom>
          <a:solidFill>
            <a:srgbClr val="C7E3FF"/>
          </a:solidFill>
        </p:spPr>
        <p:txBody>
          <a:bodyPr/>
          <a:lstStyle>
            <a:lvl1pPr>
              <a:defRPr spc="-128" sz="12800"/>
            </a:lvl1pPr>
          </a:lstStyle>
          <a:p>
            <a:pPr/>
            <a:r>
              <a:t>‘Sky blue’ </a:t>
            </a:r>
          </a:p>
        </p:txBody>
      </p:sp>
      <p:sp>
        <p:nvSpPr>
          <p:cNvPr id="542" name="Arrow 7"/>
          <p:cNvSpPr/>
          <p:nvPr/>
        </p:nvSpPr>
        <p:spPr>
          <a:xfrm rot="9317422">
            <a:off x="13615823" y="1151863"/>
            <a:ext cx="2960407" cy="3788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000000"/>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543" name="pasted-movie.png" descr="pasted-movie.png"/>
          <p:cNvPicPr>
            <a:picLocks noChangeAspect="1"/>
          </p:cNvPicPr>
          <p:nvPr/>
        </p:nvPicPr>
        <p:blipFill>
          <a:blip r:embed="rId6">
            <a:extLst/>
          </a:blip>
          <a:stretch>
            <a:fillRect/>
          </a:stretch>
        </p:blipFill>
        <p:spPr>
          <a:xfrm>
            <a:off x="2149305" y="170030"/>
            <a:ext cx="4215309" cy="4215309"/>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7" name="pasted-movie.png" descr="pasted-movie.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grpSp>
        <p:nvGrpSpPr>
          <p:cNvPr id="552" name="Group"/>
          <p:cNvGrpSpPr/>
          <p:nvPr/>
        </p:nvGrpSpPr>
        <p:grpSpPr>
          <a:xfrm>
            <a:off x="5322230" y="3622186"/>
            <a:ext cx="11875520" cy="9492267"/>
            <a:chOff x="0" y="0"/>
            <a:chExt cx="11875518" cy="9492266"/>
          </a:xfrm>
        </p:grpSpPr>
        <p:sp>
          <p:nvSpPr>
            <p:cNvPr id="548" name="Rectangle"/>
            <p:cNvSpPr/>
            <p:nvPr/>
          </p:nvSpPr>
          <p:spPr>
            <a:xfrm>
              <a:off x="0" y="0"/>
              <a:ext cx="11875519" cy="9492267"/>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549" name="pasted-movie.png" descr="pasted-movie.png"/>
            <p:cNvPicPr>
              <a:picLocks noChangeAspect="1"/>
            </p:cNvPicPr>
            <p:nvPr/>
          </p:nvPicPr>
          <p:blipFill>
            <a:blip r:embed="rId3">
              <a:extLst/>
            </a:blip>
            <a:srcRect l="0" t="23843" r="74133" b="19911"/>
            <a:stretch>
              <a:fillRect/>
            </a:stretch>
          </p:blipFill>
          <p:spPr>
            <a:xfrm>
              <a:off x="309110" y="2287274"/>
              <a:ext cx="11401606" cy="7143348"/>
            </a:xfrm>
            <a:prstGeom prst="rect">
              <a:avLst/>
            </a:prstGeom>
            <a:ln w="12700" cap="flat">
              <a:noFill/>
              <a:miter lim="400000"/>
            </a:ln>
            <a:effectLst/>
          </p:spPr>
        </p:pic>
        <p:pic>
          <p:nvPicPr>
            <p:cNvPr id="550" name="Line Line" descr="Line Line"/>
            <p:cNvPicPr>
              <a:picLocks noChangeAspect="0"/>
            </p:cNvPicPr>
            <p:nvPr/>
          </p:nvPicPr>
          <p:blipFill>
            <a:blip r:embed="rId4">
              <a:extLst/>
            </a:blip>
            <a:stretch>
              <a:fillRect/>
            </a:stretch>
          </p:blipFill>
          <p:spPr>
            <a:xfrm rot="10800000">
              <a:off x="1630992" y="652281"/>
              <a:ext cx="9485756" cy="1093477"/>
            </a:xfrm>
            <a:prstGeom prst="rect">
              <a:avLst/>
            </a:prstGeom>
            <a:effectLst/>
          </p:spPr>
        </p:pic>
      </p:grpSp>
      <p:sp>
        <p:nvSpPr>
          <p:cNvPr id="553" name="https://www.sunlightinside.com/light-and-health/natural-light-vs-artificial-light/"/>
          <p:cNvSpPr txBox="1"/>
          <p:nvPr/>
        </p:nvSpPr>
        <p:spPr>
          <a:xfrm>
            <a:off x="1669770" y="13246862"/>
            <a:ext cx="5600853" cy="328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400">
              <a:spcBef>
                <a:spcPts val="0"/>
              </a:spcBef>
              <a:defRPr sz="1200"/>
            </a:lvl1pPr>
          </a:lstStyle>
          <a:p>
            <a:pPr/>
            <a:r>
              <a:t>https://www.sunlightinside.com/light-and-health/natural-light-vs-artificial-light/</a:t>
            </a:r>
          </a:p>
        </p:txBody>
      </p:sp>
      <p:pic>
        <p:nvPicPr>
          <p:cNvPr id="554" name="pasted-movie.png" descr="pasted-movie.png"/>
          <p:cNvPicPr>
            <a:picLocks noChangeAspect="1"/>
          </p:cNvPicPr>
          <p:nvPr/>
        </p:nvPicPr>
        <p:blipFill>
          <a:blip r:embed="rId5">
            <a:extLst/>
          </a:blip>
          <a:stretch>
            <a:fillRect/>
          </a:stretch>
        </p:blipFill>
        <p:spPr>
          <a:xfrm>
            <a:off x="9439105" y="373230"/>
            <a:ext cx="4215309" cy="4215309"/>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6" name="images for penarc presentation (2).jpg" descr="images for penarc presentation (2).jpg"/>
          <p:cNvPicPr>
            <a:picLocks noChangeAspect="1"/>
          </p:cNvPicPr>
          <p:nvPr/>
        </p:nvPicPr>
        <p:blipFill>
          <a:blip r:embed="rId2">
            <a:alphaModFix amt="25508"/>
            <a:extLst/>
          </a:blip>
          <a:stretch>
            <a:fillRect/>
          </a:stretch>
        </p:blipFill>
        <p:spPr>
          <a:xfrm>
            <a:off x="0" y="0"/>
            <a:ext cx="24384000" cy="13716000"/>
          </a:xfrm>
          <a:prstGeom prst="rect">
            <a:avLst/>
          </a:prstGeom>
          <a:ln w="12700">
            <a:miter lim="400000"/>
          </a:ln>
        </p:spPr>
      </p:pic>
      <p:sp>
        <p:nvSpPr>
          <p:cNvPr id="557" name="Rectangle"/>
          <p:cNvSpPr/>
          <p:nvPr/>
        </p:nvSpPr>
        <p:spPr>
          <a:xfrm>
            <a:off x="407475" y="528436"/>
            <a:ext cx="5600853" cy="6203293"/>
          </a:xfrm>
          <a:prstGeom prst="rect">
            <a:avLst/>
          </a:prstGeom>
          <a:solidFill>
            <a:srgbClr val="FFFFFF"/>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558" name="Image" descr="Image"/>
          <p:cNvPicPr>
            <a:picLocks noChangeAspect="1"/>
          </p:cNvPicPr>
          <p:nvPr/>
        </p:nvPicPr>
        <p:blipFill>
          <a:blip r:embed="rId3">
            <a:extLst/>
          </a:blip>
          <a:srcRect l="3018" t="4904" r="66923" b="48222"/>
          <a:stretch>
            <a:fillRect/>
          </a:stretch>
        </p:blipFill>
        <p:spPr>
          <a:xfrm>
            <a:off x="922014" y="1598959"/>
            <a:ext cx="4994672" cy="4381155"/>
          </a:xfrm>
          <a:prstGeom prst="rect">
            <a:avLst/>
          </a:prstGeom>
          <a:ln w="12700">
            <a:miter lim="400000"/>
          </a:ln>
        </p:spPr>
      </p:pic>
      <p:pic>
        <p:nvPicPr>
          <p:cNvPr id="559" name="Line Line" descr="Line Line"/>
          <p:cNvPicPr>
            <a:picLocks noChangeAspect="0"/>
          </p:cNvPicPr>
          <p:nvPr/>
        </p:nvPicPr>
        <p:blipFill>
          <a:blip r:embed="rId4">
            <a:extLst/>
          </a:blip>
          <a:stretch>
            <a:fillRect/>
          </a:stretch>
        </p:blipFill>
        <p:spPr>
          <a:xfrm rot="10800000">
            <a:off x="1140763" y="5838060"/>
            <a:ext cx="4557175" cy="881837"/>
          </a:xfrm>
          <a:prstGeom prst="rect">
            <a:avLst/>
          </a:prstGeom>
        </p:spPr>
      </p:pic>
      <p:pic>
        <p:nvPicPr>
          <p:cNvPr id="561" name="pasted-movie.png" descr="pasted-movie.png"/>
          <p:cNvPicPr>
            <a:picLocks noChangeAspect="1"/>
          </p:cNvPicPr>
          <p:nvPr/>
        </p:nvPicPr>
        <p:blipFill>
          <a:blip r:embed="rId5">
            <a:extLst/>
          </a:blip>
          <a:srcRect l="14127" t="10442" r="14127" b="10442"/>
          <a:stretch>
            <a:fillRect/>
          </a:stretch>
        </p:blipFill>
        <p:spPr>
          <a:xfrm>
            <a:off x="4336698" y="1246320"/>
            <a:ext cx="1460633" cy="1536989"/>
          </a:xfrm>
          <a:prstGeom prst="rect">
            <a:avLst/>
          </a:prstGeom>
          <a:ln w="12700">
            <a:miter lim="400000"/>
          </a:ln>
        </p:spPr>
      </p:pic>
      <p:pic>
        <p:nvPicPr>
          <p:cNvPr id="562" name="pasted-movie.png" descr="pasted-movie.png"/>
          <p:cNvPicPr>
            <a:picLocks noChangeAspect="1"/>
          </p:cNvPicPr>
          <p:nvPr/>
        </p:nvPicPr>
        <p:blipFill>
          <a:blip r:embed="rId6">
            <a:extLst/>
          </a:blip>
          <a:stretch>
            <a:fillRect/>
          </a:stretch>
        </p:blipFill>
        <p:spPr>
          <a:xfrm>
            <a:off x="504144" y="131788"/>
            <a:ext cx="1988067" cy="1988068"/>
          </a:xfrm>
          <a:prstGeom prst="rect">
            <a:avLst/>
          </a:prstGeom>
          <a:ln w="12700">
            <a:miter lim="400000"/>
          </a:ln>
        </p:spPr>
      </p:pic>
      <p:sp>
        <p:nvSpPr>
          <p:cNvPr id="563" name="Rectangle"/>
          <p:cNvSpPr/>
          <p:nvPr/>
        </p:nvSpPr>
        <p:spPr>
          <a:xfrm>
            <a:off x="6156604" y="528436"/>
            <a:ext cx="6173842" cy="6046825"/>
          </a:xfrm>
          <a:prstGeom prst="rect">
            <a:avLst/>
          </a:prstGeom>
          <a:solidFill>
            <a:srgbClr val="FFFFFF"/>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564" name="Image" descr="Image"/>
          <p:cNvPicPr>
            <a:picLocks noChangeAspect="1"/>
          </p:cNvPicPr>
          <p:nvPr/>
        </p:nvPicPr>
        <p:blipFill>
          <a:blip r:embed="rId3">
            <a:extLst/>
          </a:blip>
          <a:srcRect l="34053" t="4904" r="34053" b="48222"/>
          <a:stretch>
            <a:fillRect/>
          </a:stretch>
        </p:blipFill>
        <p:spPr>
          <a:xfrm>
            <a:off x="6483385" y="1726355"/>
            <a:ext cx="4991101" cy="4126143"/>
          </a:xfrm>
          <a:prstGeom prst="rect">
            <a:avLst/>
          </a:prstGeom>
          <a:ln w="12700">
            <a:miter lim="400000"/>
          </a:ln>
        </p:spPr>
      </p:pic>
      <p:pic>
        <p:nvPicPr>
          <p:cNvPr id="565" name="pasted-movie.png" descr="pasted-movie.png"/>
          <p:cNvPicPr>
            <a:picLocks noChangeAspect="1"/>
          </p:cNvPicPr>
          <p:nvPr/>
        </p:nvPicPr>
        <p:blipFill>
          <a:blip r:embed="rId6">
            <a:extLst/>
          </a:blip>
          <a:stretch>
            <a:fillRect/>
          </a:stretch>
        </p:blipFill>
        <p:spPr>
          <a:xfrm>
            <a:off x="6269944" y="131788"/>
            <a:ext cx="1988067" cy="1988068"/>
          </a:xfrm>
          <a:prstGeom prst="rect">
            <a:avLst/>
          </a:prstGeom>
          <a:ln w="12700">
            <a:miter lim="400000"/>
          </a:ln>
        </p:spPr>
      </p:pic>
      <p:pic>
        <p:nvPicPr>
          <p:cNvPr id="566" name="pasted-movie.png" descr="pasted-movie.png"/>
          <p:cNvPicPr>
            <a:picLocks noChangeAspect="1"/>
          </p:cNvPicPr>
          <p:nvPr/>
        </p:nvPicPr>
        <p:blipFill>
          <a:blip r:embed="rId7">
            <a:extLst/>
          </a:blip>
          <a:srcRect l="47181" t="10377" r="10171" b="10377"/>
          <a:stretch>
            <a:fillRect/>
          </a:stretch>
        </p:blipFill>
        <p:spPr>
          <a:xfrm>
            <a:off x="10518323" y="656040"/>
            <a:ext cx="1630317" cy="2019593"/>
          </a:xfrm>
          <a:prstGeom prst="rect">
            <a:avLst/>
          </a:prstGeom>
          <a:ln w="12700">
            <a:miter lim="400000"/>
          </a:ln>
        </p:spPr>
      </p:pic>
      <p:pic>
        <p:nvPicPr>
          <p:cNvPr id="567" name="Line Line" descr="Line Line"/>
          <p:cNvPicPr>
            <a:picLocks noChangeAspect="0"/>
          </p:cNvPicPr>
          <p:nvPr/>
        </p:nvPicPr>
        <p:blipFill>
          <a:blip r:embed="rId8">
            <a:extLst/>
          </a:blip>
          <a:stretch>
            <a:fillRect/>
          </a:stretch>
        </p:blipFill>
        <p:spPr>
          <a:xfrm rot="10800000">
            <a:off x="6721207" y="5559286"/>
            <a:ext cx="4557175" cy="880585"/>
          </a:xfrm>
          <a:prstGeom prst="rect">
            <a:avLst/>
          </a:prstGeom>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0" name="images for penarc presentation (2).jpg" descr="images for penarc presentation (2).jpg"/>
          <p:cNvPicPr>
            <a:picLocks noChangeAspect="1"/>
          </p:cNvPicPr>
          <p:nvPr/>
        </p:nvPicPr>
        <p:blipFill>
          <a:blip r:embed="rId2">
            <a:alphaModFix amt="25508"/>
            <a:extLst/>
          </a:blip>
          <a:stretch>
            <a:fillRect/>
          </a:stretch>
        </p:blipFill>
        <p:spPr>
          <a:xfrm>
            <a:off x="0" y="0"/>
            <a:ext cx="24384000" cy="13716000"/>
          </a:xfrm>
          <a:prstGeom prst="rect">
            <a:avLst/>
          </a:prstGeom>
          <a:ln w="12700">
            <a:miter lim="400000"/>
          </a:ln>
        </p:spPr>
      </p:pic>
      <p:sp>
        <p:nvSpPr>
          <p:cNvPr id="571" name="Rectangle"/>
          <p:cNvSpPr/>
          <p:nvPr/>
        </p:nvSpPr>
        <p:spPr>
          <a:xfrm>
            <a:off x="407475" y="528436"/>
            <a:ext cx="5600853" cy="6203293"/>
          </a:xfrm>
          <a:prstGeom prst="rect">
            <a:avLst/>
          </a:prstGeom>
          <a:solidFill>
            <a:srgbClr val="FFFFFF"/>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572" name="Image" descr="Image"/>
          <p:cNvPicPr>
            <a:picLocks noChangeAspect="1"/>
          </p:cNvPicPr>
          <p:nvPr/>
        </p:nvPicPr>
        <p:blipFill>
          <a:blip r:embed="rId3">
            <a:extLst/>
          </a:blip>
          <a:srcRect l="3018" t="4904" r="66923" b="48222"/>
          <a:stretch>
            <a:fillRect/>
          </a:stretch>
        </p:blipFill>
        <p:spPr>
          <a:xfrm>
            <a:off x="922014" y="1598959"/>
            <a:ext cx="4994672" cy="4381155"/>
          </a:xfrm>
          <a:prstGeom prst="rect">
            <a:avLst/>
          </a:prstGeom>
          <a:ln w="12700">
            <a:miter lim="400000"/>
          </a:ln>
        </p:spPr>
      </p:pic>
      <p:pic>
        <p:nvPicPr>
          <p:cNvPr id="573" name="Line Line" descr="Line Line"/>
          <p:cNvPicPr>
            <a:picLocks noChangeAspect="0"/>
          </p:cNvPicPr>
          <p:nvPr/>
        </p:nvPicPr>
        <p:blipFill>
          <a:blip r:embed="rId4">
            <a:extLst/>
          </a:blip>
          <a:stretch>
            <a:fillRect/>
          </a:stretch>
        </p:blipFill>
        <p:spPr>
          <a:xfrm rot="10800000">
            <a:off x="1140763" y="5838060"/>
            <a:ext cx="4557175" cy="881837"/>
          </a:xfrm>
          <a:prstGeom prst="rect">
            <a:avLst/>
          </a:prstGeom>
        </p:spPr>
      </p:pic>
      <p:pic>
        <p:nvPicPr>
          <p:cNvPr id="575" name="pasted-movie.png" descr="pasted-movie.png"/>
          <p:cNvPicPr>
            <a:picLocks noChangeAspect="1"/>
          </p:cNvPicPr>
          <p:nvPr/>
        </p:nvPicPr>
        <p:blipFill>
          <a:blip r:embed="rId5">
            <a:extLst/>
          </a:blip>
          <a:srcRect l="14127" t="10442" r="14127" b="10442"/>
          <a:stretch>
            <a:fillRect/>
          </a:stretch>
        </p:blipFill>
        <p:spPr>
          <a:xfrm>
            <a:off x="4336698" y="1246320"/>
            <a:ext cx="1460633" cy="1536989"/>
          </a:xfrm>
          <a:prstGeom prst="rect">
            <a:avLst/>
          </a:prstGeom>
          <a:ln w="12700">
            <a:miter lim="400000"/>
          </a:ln>
        </p:spPr>
      </p:pic>
      <p:pic>
        <p:nvPicPr>
          <p:cNvPr id="576" name="pasted-movie.png" descr="pasted-movie.png"/>
          <p:cNvPicPr>
            <a:picLocks noChangeAspect="1"/>
          </p:cNvPicPr>
          <p:nvPr/>
        </p:nvPicPr>
        <p:blipFill>
          <a:blip r:embed="rId6">
            <a:extLst/>
          </a:blip>
          <a:stretch>
            <a:fillRect/>
          </a:stretch>
        </p:blipFill>
        <p:spPr>
          <a:xfrm>
            <a:off x="504144" y="131788"/>
            <a:ext cx="1988067" cy="1988068"/>
          </a:xfrm>
          <a:prstGeom prst="rect">
            <a:avLst/>
          </a:prstGeom>
          <a:ln w="12700">
            <a:miter lim="400000"/>
          </a:ln>
        </p:spPr>
      </p:pic>
      <p:sp>
        <p:nvSpPr>
          <p:cNvPr id="577" name="Rectangle"/>
          <p:cNvSpPr/>
          <p:nvPr/>
        </p:nvSpPr>
        <p:spPr>
          <a:xfrm>
            <a:off x="6156604" y="528436"/>
            <a:ext cx="6173842" cy="6046825"/>
          </a:xfrm>
          <a:prstGeom prst="rect">
            <a:avLst/>
          </a:prstGeom>
          <a:solidFill>
            <a:srgbClr val="FFFFFF"/>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578" name="Image" descr="Image"/>
          <p:cNvPicPr>
            <a:picLocks noChangeAspect="1"/>
          </p:cNvPicPr>
          <p:nvPr/>
        </p:nvPicPr>
        <p:blipFill>
          <a:blip r:embed="rId3">
            <a:extLst/>
          </a:blip>
          <a:srcRect l="34053" t="4904" r="34053" b="48222"/>
          <a:stretch>
            <a:fillRect/>
          </a:stretch>
        </p:blipFill>
        <p:spPr>
          <a:xfrm>
            <a:off x="6483385" y="1726355"/>
            <a:ext cx="4991101" cy="4126143"/>
          </a:xfrm>
          <a:prstGeom prst="rect">
            <a:avLst/>
          </a:prstGeom>
          <a:ln w="12700">
            <a:miter lim="400000"/>
          </a:ln>
        </p:spPr>
      </p:pic>
      <p:pic>
        <p:nvPicPr>
          <p:cNvPr id="579" name="pasted-movie.png" descr="pasted-movie.png"/>
          <p:cNvPicPr>
            <a:picLocks noChangeAspect="1"/>
          </p:cNvPicPr>
          <p:nvPr/>
        </p:nvPicPr>
        <p:blipFill>
          <a:blip r:embed="rId6">
            <a:extLst/>
          </a:blip>
          <a:stretch>
            <a:fillRect/>
          </a:stretch>
        </p:blipFill>
        <p:spPr>
          <a:xfrm>
            <a:off x="6269944" y="131788"/>
            <a:ext cx="1988067" cy="1988068"/>
          </a:xfrm>
          <a:prstGeom prst="rect">
            <a:avLst/>
          </a:prstGeom>
          <a:ln w="12700">
            <a:miter lim="400000"/>
          </a:ln>
        </p:spPr>
      </p:pic>
      <p:pic>
        <p:nvPicPr>
          <p:cNvPr id="580" name="pasted-movie.png" descr="pasted-movie.png"/>
          <p:cNvPicPr>
            <a:picLocks noChangeAspect="1"/>
          </p:cNvPicPr>
          <p:nvPr/>
        </p:nvPicPr>
        <p:blipFill>
          <a:blip r:embed="rId7">
            <a:extLst/>
          </a:blip>
          <a:srcRect l="47181" t="10377" r="10171" b="10377"/>
          <a:stretch>
            <a:fillRect/>
          </a:stretch>
        </p:blipFill>
        <p:spPr>
          <a:xfrm>
            <a:off x="10518323" y="656040"/>
            <a:ext cx="1630317" cy="2019593"/>
          </a:xfrm>
          <a:prstGeom prst="rect">
            <a:avLst/>
          </a:prstGeom>
          <a:ln w="12700">
            <a:miter lim="400000"/>
          </a:ln>
        </p:spPr>
      </p:pic>
      <p:sp>
        <p:nvSpPr>
          <p:cNvPr id="581" name="Rectangle"/>
          <p:cNvSpPr/>
          <p:nvPr/>
        </p:nvSpPr>
        <p:spPr>
          <a:xfrm>
            <a:off x="393066" y="7454313"/>
            <a:ext cx="4776954" cy="5644520"/>
          </a:xfrm>
          <a:prstGeom prst="rect">
            <a:avLst/>
          </a:prstGeom>
          <a:solidFill>
            <a:srgbClr val="F8F8F8"/>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582" name="Image" descr="Image"/>
          <p:cNvPicPr>
            <a:picLocks noChangeAspect="1"/>
          </p:cNvPicPr>
          <p:nvPr/>
        </p:nvPicPr>
        <p:blipFill>
          <a:blip r:embed="rId3">
            <a:extLst/>
          </a:blip>
          <a:srcRect l="66231" t="4366" r="2122" b="47504"/>
          <a:stretch>
            <a:fillRect/>
          </a:stretch>
        </p:blipFill>
        <p:spPr>
          <a:xfrm>
            <a:off x="438490" y="8062583"/>
            <a:ext cx="4686063" cy="4008827"/>
          </a:xfrm>
          <a:prstGeom prst="rect">
            <a:avLst/>
          </a:prstGeom>
          <a:ln w="12700">
            <a:miter lim="400000"/>
          </a:ln>
        </p:spPr>
      </p:pic>
      <p:pic>
        <p:nvPicPr>
          <p:cNvPr id="583" name="pasted-movie.png" descr="pasted-movie.png"/>
          <p:cNvPicPr>
            <a:picLocks noChangeAspect="1"/>
          </p:cNvPicPr>
          <p:nvPr/>
        </p:nvPicPr>
        <p:blipFill>
          <a:blip r:embed="rId8">
            <a:extLst/>
          </a:blip>
          <a:stretch>
            <a:fillRect/>
          </a:stretch>
        </p:blipFill>
        <p:spPr>
          <a:xfrm>
            <a:off x="4203810" y="8077730"/>
            <a:ext cx="749711" cy="2391543"/>
          </a:xfrm>
          <a:prstGeom prst="rect">
            <a:avLst/>
          </a:prstGeom>
          <a:ln w="12700">
            <a:miter lim="400000"/>
          </a:ln>
        </p:spPr>
      </p:pic>
      <p:pic>
        <p:nvPicPr>
          <p:cNvPr id="584" name="pasted-movie.png" descr="pasted-movie.png"/>
          <p:cNvPicPr>
            <a:picLocks noChangeAspect="1"/>
          </p:cNvPicPr>
          <p:nvPr/>
        </p:nvPicPr>
        <p:blipFill>
          <a:blip r:embed="rId9">
            <a:extLst/>
          </a:blip>
          <a:stretch>
            <a:fillRect/>
          </a:stretch>
        </p:blipFill>
        <p:spPr>
          <a:xfrm>
            <a:off x="385448" y="6803990"/>
            <a:ext cx="1954758" cy="1954759"/>
          </a:xfrm>
          <a:prstGeom prst="rect">
            <a:avLst/>
          </a:prstGeom>
          <a:ln w="12700">
            <a:miter lim="400000"/>
          </a:ln>
        </p:spPr>
      </p:pic>
      <p:sp>
        <p:nvSpPr>
          <p:cNvPr id="585" name="Rectangle"/>
          <p:cNvSpPr/>
          <p:nvPr/>
        </p:nvSpPr>
        <p:spPr>
          <a:xfrm>
            <a:off x="5269217" y="7454313"/>
            <a:ext cx="10996642" cy="5644520"/>
          </a:xfrm>
          <a:prstGeom prst="rect">
            <a:avLst/>
          </a:prstGeom>
          <a:solidFill>
            <a:srgbClr val="FFFFFF"/>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586" name="Image" descr="Image"/>
          <p:cNvPicPr>
            <a:picLocks noChangeAspect="1"/>
          </p:cNvPicPr>
          <p:nvPr/>
        </p:nvPicPr>
        <p:blipFill>
          <a:blip r:embed="rId3">
            <a:extLst/>
          </a:blip>
          <a:srcRect l="34202" t="54194" r="34202" b="2654"/>
          <a:stretch>
            <a:fillRect/>
          </a:stretch>
        </p:blipFill>
        <p:spPr>
          <a:xfrm>
            <a:off x="5597390" y="8330459"/>
            <a:ext cx="4646923" cy="3569836"/>
          </a:xfrm>
          <a:prstGeom prst="rect">
            <a:avLst/>
          </a:prstGeom>
          <a:ln w="12700">
            <a:miter lim="400000"/>
          </a:ln>
        </p:spPr>
      </p:pic>
      <p:pic>
        <p:nvPicPr>
          <p:cNvPr id="587" name="Image" descr="Image"/>
          <p:cNvPicPr>
            <a:picLocks noChangeAspect="1"/>
          </p:cNvPicPr>
          <p:nvPr/>
        </p:nvPicPr>
        <p:blipFill>
          <a:blip r:embed="rId3">
            <a:extLst/>
          </a:blip>
          <a:srcRect l="66023" t="54086" r="0" b="0"/>
          <a:stretch>
            <a:fillRect/>
          </a:stretch>
        </p:blipFill>
        <p:spPr>
          <a:xfrm>
            <a:off x="10397714" y="8349229"/>
            <a:ext cx="4646923" cy="3532256"/>
          </a:xfrm>
          <a:prstGeom prst="rect">
            <a:avLst/>
          </a:prstGeom>
          <a:ln w="12700">
            <a:miter lim="400000"/>
          </a:ln>
        </p:spPr>
      </p:pic>
      <p:pic>
        <p:nvPicPr>
          <p:cNvPr id="588" name="pasted-movie.png" descr="pasted-movie.png"/>
          <p:cNvPicPr>
            <a:picLocks noChangeAspect="1"/>
          </p:cNvPicPr>
          <p:nvPr/>
        </p:nvPicPr>
        <p:blipFill>
          <a:blip r:embed="rId10">
            <a:extLst/>
          </a:blip>
          <a:srcRect l="19618" t="0" r="23827" b="0"/>
          <a:stretch>
            <a:fillRect/>
          </a:stretch>
        </p:blipFill>
        <p:spPr>
          <a:xfrm>
            <a:off x="9444402" y="8471225"/>
            <a:ext cx="1211795" cy="2142722"/>
          </a:xfrm>
          <a:prstGeom prst="rect">
            <a:avLst/>
          </a:prstGeom>
          <a:ln w="12700">
            <a:miter lim="400000"/>
          </a:ln>
        </p:spPr>
      </p:pic>
      <p:pic>
        <p:nvPicPr>
          <p:cNvPr id="589" name="pasted-movie.png" descr="pasted-movie.png"/>
          <p:cNvPicPr>
            <a:picLocks noChangeAspect="1"/>
          </p:cNvPicPr>
          <p:nvPr/>
        </p:nvPicPr>
        <p:blipFill>
          <a:blip r:embed="rId9">
            <a:extLst/>
          </a:blip>
          <a:stretch>
            <a:fillRect/>
          </a:stretch>
        </p:blipFill>
        <p:spPr>
          <a:xfrm>
            <a:off x="5036724" y="6803990"/>
            <a:ext cx="1954759" cy="1954759"/>
          </a:xfrm>
          <a:prstGeom prst="rect">
            <a:avLst/>
          </a:prstGeom>
          <a:ln w="12700">
            <a:miter lim="400000"/>
          </a:ln>
        </p:spPr>
      </p:pic>
      <p:pic>
        <p:nvPicPr>
          <p:cNvPr id="590" name="pasted-movie.png" descr="pasted-movie.png"/>
          <p:cNvPicPr>
            <a:picLocks noChangeAspect="1"/>
          </p:cNvPicPr>
          <p:nvPr/>
        </p:nvPicPr>
        <p:blipFill>
          <a:blip r:embed="rId9">
            <a:extLst/>
          </a:blip>
          <a:stretch>
            <a:fillRect/>
          </a:stretch>
        </p:blipFill>
        <p:spPr>
          <a:xfrm>
            <a:off x="10234872" y="6803990"/>
            <a:ext cx="1954759" cy="1954759"/>
          </a:xfrm>
          <a:prstGeom prst="rect">
            <a:avLst/>
          </a:prstGeom>
          <a:ln w="12700">
            <a:miter lim="400000"/>
          </a:ln>
        </p:spPr>
      </p:pic>
      <p:pic>
        <p:nvPicPr>
          <p:cNvPr id="591" name="pasted-movie.png" descr="pasted-movie.png"/>
          <p:cNvPicPr>
            <a:picLocks noChangeAspect="1"/>
          </p:cNvPicPr>
          <p:nvPr/>
        </p:nvPicPr>
        <p:blipFill>
          <a:blip r:embed="rId10">
            <a:extLst/>
          </a:blip>
          <a:srcRect l="19618" t="0" r="23827" b="0"/>
          <a:stretch>
            <a:fillRect/>
          </a:stretch>
        </p:blipFill>
        <p:spPr>
          <a:xfrm>
            <a:off x="14365576" y="8344667"/>
            <a:ext cx="1211795" cy="2142722"/>
          </a:xfrm>
          <a:prstGeom prst="rect">
            <a:avLst/>
          </a:prstGeom>
          <a:ln w="12700">
            <a:miter lim="400000"/>
          </a:ln>
        </p:spPr>
      </p:pic>
      <p:pic>
        <p:nvPicPr>
          <p:cNvPr id="592" name="Line Line" descr="Line Line"/>
          <p:cNvPicPr>
            <a:picLocks noChangeAspect="0"/>
          </p:cNvPicPr>
          <p:nvPr/>
        </p:nvPicPr>
        <p:blipFill>
          <a:blip r:embed="rId11">
            <a:extLst/>
          </a:blip>
          <a:stretch>
            <a:fillRect/>
          </a:stretch>
        </p:blipFill>
        <p:spPr>
          <a:xfrm rot="10800000">
            <a:off x="6721207" y="5559286"/>
            <a:ext cx="4557175" cy="880585"/>
          </a:xfrm>
          <a:prstGeom prst="rect">
            <a:avLst/>
          </a:prstGeom>
        </p:spPr>
      </p:pic>
      <p:pic>
        <p:nvPicPr>
          <p:cNvPr id="594" name="Line Line" descr="Line Line"/>
          <p:cNvPicPr>
            <a:picLocks noChangeAspect="0"/>
          </p:cNvPicPr>
          <p:nvPr/>
        </p:nvPicPr>
        <p:blipFill>
          <a:blip r:embed="rId12">
            <a:extLst/>
          </a:blip>
          <a:stretch>
            <a:fillRect/>
          </a:stretch>
        </p:blipFill>
        <p:spPr>
          <a:xfrm rot="12292180">
            <a:off x="5593043" y="8811723"/>
            <a:ext cx="1639767" cy="880585"/>
          </a:xfrm>
          <a:prstGeom prst="rect">
            <a:avLst/>
          </a:prstGeom>
        </p:spPr>
      </p:pic>
      <p:pic>
        <p:nvPicPr>
          <p:cNvPr id="596" name="Line Line" descr="Line Line"/>
          <p:cNvPicPr>
            <a:picLocks noChangeAspect="0"/>
          </p:cNvPicPr>
          <p:nvPr/>
        </p:nvPicPr>
        <p:blipFill>
          <a:blip r:embed="rId13">
            <a:extLst/>
          </a:blip>
          <a:stretch>
            <a:fillRect/>
          </a:stretch>
        </p:blipFill>
        <p:spPr>
          <a:xfrm rot="17292665">
            <a:off x="8542800" y="9886383"/>
            <a:ext cx="1364760" cy="880585"/>
          </a:xfrm>
          <a:prstGeom prst="rect">
            <a:avLst/>
          </a:prstGeom>
        </p:spPr>
      </p:pic>
      <p:pic>
        <p:nvPicPr>
          <p:cNvPr id="598" name="Line Line" descr="Line Line"/>
          <p:cNvPicPr>
            <a:picLocks noChangeAspect="0"/>
          </p:cNvPicPr>
          <p:nvPr/>
        </p:nvPicPr>
        <p:blipFill>
          <a:blip r:embed="rId13">
            <a:extLst/>
          </a:blip>
          <a:stretch>
            <a:fillRect/>
          </a:stretch>
        </p:blipFill>
        <p:spPr>
          <a:xfrm rot="17292665">
            <a:off x="13487854" y="9473610"/>
            <a:ext cx="1364760" cy="880584"/>
          </a:xfrm>
          <a:prstGeom prst="rect">
            <a:avLst/>
          </a:prstGeom>
        </p:spPr>
      </p:pic>
      <p:pic>
        <p:nvPicPr>
          <p:cNvPr id="600" name="Line Line" descr="Line Line"/>
          <p:cNvPicPr>
            <a:picLocks noChangeAspect="0"/>
          </p:cNvPicPr>
          <p:nvPr/>
        </p:nvPicPr>
        <p:blipFill>
          <a:blip r:embed="rId14">
            <a:extLst/>
          </a:blip>
          <a:stretch>
            <a:fillRect/>
          </a:stretch>
        </p:blipFill>
        <p:spPr>
          <a:xfrm rot="15139282">
            <a:off x="1761765" y="9729673"/>
            <a:ext cx="1369547" cy="880585"/>
          </a:xfrm>
          <a:prstGeom prst="rect">
            <a:avLst/>
          </a:prstGeom>
        </p:spPr>
      </p:pic>
      <p:pic>
        <p:nvPicPr>
          <p:cNvPr id="602" name="Line Line" descr="Line Line"/>
          <p:cNvPicPr>
            <a:picLocks noChangeAspect="0"/>
          </p:cNvPicPr>
          <p:nvPr/>
        </p:nvPicPr>
        <p:blipFill>
          <a:blip r:embed="rId13">
            <a:extLst/>
          </a:blip>
          <a:stretch>
            <a:fillRect/>
          </a:stretch>
        </p:blipFill>
        <p:spPr>
          <a:xfrm rot="17292665">
            <a:off x="7172043" y="9152399"/>
            <a:ext cx="1364759" cy="880585"/>
          </a:xfrm>
          <a:prstGeom prst="rect">
            <a:avLst/>
          </a:prstGeom>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5" name="images for penarc presentation (2).jpg" descr="images for penarc presentation (2).jpg"/>
          <p:cNvPicPr>
            <a:picLocks noChangeAspect="1"/>
          </p:cNvPicPr>
          <p:nvPr/>
        </p:nvPicPr>
        <p:blipFill>
          <a:blip r:embed="rId2">
            <a:alphaModFix amt="25508"/>
            <a:extLst/>
          </a:blip>
          <a:stretch>
            <a:fillRect/>
          </a:stretch>
        </p:blipFill>
        <p:spPr>
          <a:xfrm>
            <a:off x="0" y="0"/>
            <a:ext cx="24384000" cy="13716000"/>
          </a:xfrm>
          <a:prstGeom prst="rect">
            <a:avLst/>
          </a:prstGeom>
          <a:ln w="12700">
            <a:miter lim="400000"/>
          </a:ln>
        </p:spPr>
      </p:pic>
      <p:sp>
        <p:nvSpPr>
          <p:cNvPr id="606" name="Rectangle"/>
          <p:cNvSpPr/>
          <p:nvPr/>
        </p:nvSpPr>
        <p:spPr>
          <a:xfrm>
            <a:off x="16410682" y="324502"/>
            <a:ext cx="7801106" cy="13066996"/>
          </a:xfrm>
          <a:prstGeom prst="rect">
            <a:avLst/>
          </a:prstGeom>
          <a:solidFill>
            <a:srgbClr val="FFFFFF"/>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sp>
        <p:nvSpPr>
          <p:cNvPr id="607" name="Rectangle"/>
          <p:cNvSpPr/>
          <p:nvPr/>
        </p:nvSpPr>
        <p:spPr>
          <a:xfrm>
            <a:off x="407475" y="528436"/>
            <a:ext cx="5600853" cy="6203293"/>
          </a:xfrm>
          <a:prstGeom prst="rect">
            <a:avLst/>
          </a:prstGeom>
          <a:solidFill>
            <a:srgbClr val="FFFFFF"/>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608" name="Image" descr="Image"/>
          <p:cNvPicPr>
            <a:picLocks noChangeAspect="1"/>
          </p:cNvPicPr>
          <p:nvPr/>
        </p:nvPicPr>
        <p:blipFill>
          <a:blip r:embed="rId3">
            <a:extLst/>
          </a:blip>
          <a:srcRect l="3018" t="4904" r="66923" b="48222"/>
          <a:stretch>
            <a:fillRect/>
          </a:stretch>
        </p:blipFill>
        <p:spPr>
          <a:xfrm>
            <a:off x="922014" y="1598959"/>
            <a:ext cx="4994672" cy="4381155"/>
          </a:xfrm>
          <a:prstGeom prst="rect">
            <a:avLst/>
          </a:prstGeom>
          <a:ln w="12700">
            <a:miter lim="400000"/>
          </a:ln>
        </p:spPr>
      </p:pic>
      <p:pic>
        <p:nvPicPr>
          <p:cNvPr id="609" name="Line Line" descr="Line Line"/>
          <p:cNvPicPr>
            <a:picLocks noChangeAspect="0"/>
          </p:cNvPicPr>
          <p:nvPr/>
        </p:nvPicPr>
        <p:blipFill>
          <a:blip r:embed="rId4">
            <a:extLst/>
          </a:blip>
          <a:stretch>
            <a:fillRect/>
          </a:stretch>
        </p:blipFill>
        <p:spPr>
          <a:xfrm rot="10800000">
            <a:off x="1140763" y="5838060"/>
            <a:ext cx="4557175" cy="881837"/>
          </a:xfrm>
          <a:prstGeom prst="rect">
            <a:avLst/>
          </a:prstGeom>
        </p:spPr>
      </p:pic>
      <p:pic>
        <p:nvPicPr>
          <p:cNvPr id="611" name="pasted-movie.png" descr="pasted-movie.png"/>
          <p:cNvPicPr>
            <a:picLocks noChangeAspect="1"/>
          </p:cNvPicPr>
          <p:nvPr/>
        </p:nvPicPr>
        <p:blipFill>
          <a:blip r:embed="rId5">
            <a:extLst/>
          </a:blip>
          <a:srcRect l="14127" t="10442" r="14127" b="10442"/>
          <a:stretch>
            <a:fillRect/>
          </a:stretch>
        </p:blipFill>
        <p:spPr>
          <a:xfrm>
            <a:off x="4336698" y="1246320"/>
            <a:ext cx="1460633" cy="1536989"/>
          </a:xfrm>
          <a:prstGeom prst="rect">
            <a:avLst/>
          </a:prstGeom>
          <a:ln w="12700">
            <a:miter lim="400000"/>
          </a:ln>
        </p:spPr>
      </p:pic>
      <p:pic>
        <p:nvPicPr>
          <p:cNvPr id="612" name="pasted-movie.png" descr="pasted-movie.png"/>
          <p:cNvPicPr>
            <a:picLocks noChangeAspect="1"/>
          </p:cNvPicPr>
          <p:nvPr/>
        </p:nvPicPr>
        <p:blipFill>
          <a:blip r:embed="rId6">
            <a:extLst/>
          </a:blip>
          <a:stretch>
            <a:fillRect/>
          </a:stretch>
        </p:blipFill>
        <p:spPr>
          <a:xfrm>
            <a:off x="504144" y="131788"/>
            <a:ext cx="1988067" cy="1988068"/>
          </a:xfrm>
          <a:prstGeom prst="rect">
            <a:avLst/>
          </a:prstGeom>
          <a:ln w="12700">
            <a:miter lim="400000"/>
          </a:ln>
        </p:spPr>
      </p:pic>
      <p:sp>
        <p:nvSpPr>
          <p:cNvPr id="613" name="Rectangle"/>
          <p:cNvSpPr/>
          <p:nvPr/>
        </p:nvSpPr>
        <p:spPr>
          <a:xfrm>
            <a:off x="6156604" y="528436"/>
            <a:ext cx="6173842" cy="6046825"/>
          </a:xfrm>
          <a:prstGeom prst="rect">
            <a:avLst/>
          </a:prstGeom>
          <a:solidFill>
            <a:srgbClr val="FFFFFF"/>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614" name="Image" descr="Image"/>
          <p:cNvPicPr>
            <a:picLocks noChangeAspect="1"/>
          </p:cNvPicPr>
          <p:nvPr/>
        </p:nvPicPr>
        <p:blipFill>
          <a:blip r:embed="rId3">
            <a:extLst/>
          </a:blip>
          <a:srcRect l="34053" t="4904" r="34053" b="48222"/>
          <a:stretch>
            <a:fillRect/>
          </a:stretch>
        </p:blipFill>
        <p:spPr>
          <a:xfrm>
            <a:off x="6483385" y="1726355"/>
            <a:ext cx="4991101" cy="4126143"/>
          </a:xfrm>
          <a:prstGeom prst="rect">
            <a:avLst/>
          </a:prstGeom>
          <a:ln w="12700">
            <a:miter lim="400000"/>
          </a:ln>
        </p:spPr>
      </p:pic>
      <p:pic>
        <p:nvPicPr>
          <p:cNvPr id="615" name="pasted-movie.png" descr="pasted-movie.png"/>
          <p:cNvPicPr>
            <a:picLocks noChangeAspect="1"/>
          </p:cNvPicPr>
          <p:nvPr/>
        </p:nvPicPr>
        <p:blipFill>
          <a:blip r:embed="rId6">
            <a:extLst/>
          </a:blip>
          <a:stretch>
            <a:fillRect/>
          </a:stretch>
        </p:blipFill>
        <p:spPr>
          <a:xfrm>
            <a:off x="6269944" y="131788"/>
            <a:ext cx="1988067" cy="1988068"/>
          </a:xfrm>
          <a:prstGeom prst="rect">
            <a:avLst/>
          </a:prstGeom>
          <a:ln w="12700">
            <a:miter lim="400000"/>
          </a:ln>
        </p:spPr>
      </p:pic>
      <p:pic>
        <p:nvPicPr>
          <p:cNvPr id="616" name="pasted-movie.png" descr="pasted-movie.png"/>
          <p:cNvPicPr>
            <a:picLocks noChangeAspect="1"/>
          </p:cNvPicPr>
          <p:nvPr/>
        </p:nvPicPr>
        <p:blipFill>
          <a:blip r:embed="rId7">
            <a:extLst/>
          </a:blip>
          <a:srcRect l="47181" t="10377" r="10171" b="10377"/>
          <a:stretch>
            <a:fillRect/>
          </a:stretch>
        </p:blipFill>
        <p:spPr>
          <a:xfrm>
            <a:off x="10518323" y="656040"/>
            <a:ext cx="1630317" cy="2019593"/>
          </a:xfrm>
          <a:prstGeom prst="rect">
            <a:avLst/>
          </a:prstGeom>
          <a:ln w="12700">
            <a:miter lim="400000"/>
          </a:ln>
        </p:spPr>
      </p:pic>
      <p:sp>
        <p:nvSpPr>
          <p:cNvPr id="617" name="‘Full-spectrum’ LED"/>
          <p:cNvSpPr txBox="1"/>
          <p:nvPr/>
        </p:nvSpPr>
        <p:spPr>
          <a:xfrm>
            <a:off x="18450955" y="510895"/>
            <a:ext cx="321290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400">
              <a:spcBef>
                <a:spcPts val="0"/>
              </a:spcBef>
              <a:defRPr b="1" sz="2400">
                <a:latin typeface="Gill Sans"/>
                <a:ea typeface="Gill Sans"/>
                <a:cs typeface="Gill Sans"/>
                <a:sym typeface="Gill Sans"/>
              </a:defRPr>
            </a:lvl1pPr>
          </a:lstStyle>
          <a:p>
            <a:pPr/>
            <a:r>
              <a:t>‘Full-spectrum’ LED</a:t>
            </a:r>
          </a:p>
        </p:txBody>
      </p:sp>
      <p:pic>
        <p:nvPicPr>
          <p:cNvPr id="618" name="nights.pdf" descr="nights.pdf"/>
          <p:cNvPicPr>
            <a:picLocks noChangeAspect="0"/>
          </p:cNvPicPr>
          <p:nvPr/>
        </p:nvPicPr>
        <p:blipFill>
          <a:blip r:embed="rId8">
            <a:extLst/>
          </a:blip>
          <a:srcRect l="26199" t="9268" r="52203" b="55609"/>
          <a:stretch>
            <a:fillRect/>
          </a:stretch>
        </p:blipFill>
        <p:spPr>
          <a:xfrm>
            <a:off x="18450956" y="7201865"/>
            <a:ext cx="5080001" cy="4428432"/>
          </a:xfrm>
          <a:prstGeom prst="rect">
            <a:avLst/>
          </a:prstGeom>
          <a:ln w="12700">
            <a:miter lim="400000"/>
          </a:ln>
        </p:spPr>
      </p:pic>
      <p:pic>
        <p:nvPicPr>
          <p:cNvPr id="619" name="emergency setting.pdf" descr="emergency setting.pdf"/>
          <p:cNvPicPr>
            <a:picLocks noChangeAspect="1"/>
          </p:cNvPicPr>
          <p:nvPr/>
        </p:nvPicPr>
        <p:blipFill>
          <a:blip r:embed="rId9">
            <a:extLst/>
          </a:blip>
          <a:srcRect l="24205" t="10147" r="49890" b="55596"/>
          <a:stretch>
            <a:fillRect/>
          </a:stretch>
        </p:blipFill>
        <p:spPr>
          <a:xfrm>
            <a:off x="18450955" y="1223810"/>
            <a:ext cx="5080001" cy="5038383"/>
          </a:xfrm>
          <a:prstGeom prst="rect">
            <a:avLst/>
          </a:prstGeom>
          <a:ln w="12700">
            <a:miter lim="400000"/>
          </a:ln>
        </p:spPr>
      </p:pic>
      <p:sp>
        <p:nvSpPr>
          <p:cNvPr id="620" name="‘Cool’/focus setting"/>
          <p:cNvSpPr txBox="1"/>
          <p:nvPr/>
        </p:nvSpPr>
        <p:spPr>
          <a:xfrm>
            <a:off x="18450955" y="6294208"/>
            <a:ext cx="5246453" cy="6276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lnSpc>
                <a:spcPct val="120000"/>
              </a:lnSpc>
              <a:spcBef>
                <a:spcPts val="500"/>
              </a:spcBef>
              <a:defRPr spc="-24" sz="2400">
                <a:latin typeface="Gill Sans"/>
                <a:ea typeface="Gill Sans"/>
                <a:cs typeface="Gill Sans"/>
                <a:sym typeface="Gill Sans"/>
              </a:defRPr>
            </a:lvl1pPr>
          </a:lstStyle>
          <a:p>
            <a:pPr/>
            <a:r>
              <a:t>‘Cool’/focus setting</a:t>
            </a:r>
          </a:p>
        </p:txBody>
      </p:sp>
      <p:sp>
        <p:nvSpPr>
          <p:cNvPr id="621" name="‘Warm’/night time setting"/>
          <p:cNvSpPr txBox="1"/>
          <p:nvPr/>
        </p:nvSpPr>
        <p:spPr>
          <a:xfrm>
            <a:off x="18476355" y="11910188"/>
            <a:ext cx="5546473" cy="10409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lnSpc>
                <a:spcPct val="120000"/>
              </a:lnSpc>
              <a:spcBef>
                <a:spcPts val="500"/>
              </a:spcBef>
              <a:defRPr spc="-24" sz="2400">
                <a:latin typeface="Gill Sans"/>
                <a:ea typeface="Gill Sans"/>
                <a:cs typeface="Gill Sans"/>
                <a:sym typeface="Gill Sans"/>
              </a:defRPr>
            </a:lvl1pPr>
          </a:lstStyle>
          <a:p>
            <a:pPr/>
            <a:r>
              <a:t>‘Warm’/night time setting</a:t>
            </a:r>
          </a:p>
        </p:txBody>
      </p:sp>
      <p:sp>
        <p:nvSpPr>
          <p:cNvPr id="622" name="Rectangle"/>
          <p:cNvSpPr/>
          <p:nvPr/>
        </p:nvSpPr>
        <p:spPr>
          <a:xfrm>
            <a:off x="393066" y="7454313"/>
            <a:ext cx="4776954" cy="5644520"/>
          </a:xfrm>
          <a:prstGeom prst="rect">
            <a:avLst/>
          </a:prstGeom>
          <a:solidFill>
            <a:srgbClr val="F8F8F8"/>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623" name="Image" descr="Image"/>
          <p:cNvPicPr>
            <a:picLocks noChangeAspect="1"/>
          </p:cNvPicPr>
          <p:nvPr/>
        </p:nvPicPr>
        <p:blipFill>
          <a:blip r:embed="rId3">
            <a:extLst/>
          </a:blip>
          <a:srcRect l="66231" t="4366" r="2122" b="47504"/>
          <a:stretch>
            <a:fillRect/>
          </a:stretch>
        </p:blipFill>
        <p:spPr>
          <a:xfrm>
            <a:off x="438490" y="8062583"/>
            <a:ext cx="4686063" cy="4008827"/>
          </a:xfrm>
          <a:prstGeom prst="rect">
            <a:avLst/>
          </a:prstGeom>
          <a:ln w="12700">
            <a:miter lim="400000"/>
          </a:ln>
        </p:spPr>
      </p:pic>
      <p:pic>
        <p:nvPicPr>
          <p:cNvPr id="624" name="pasted-movie.png" descr="pasted-movie.png"/>
          <p:cNvPicPr>
            <a:picLocks noChangeAspect="1"/>
          </p:cNvPicPr>
          <p:nvPr/>
        </p:nvPicPr>
        <p:blipFill>
          <a:blip r:embed="rId10">
            <a:extLst/>
          </a:blip>
          <a:stretch>
            <a:fillRect/>
          </a:stretch>
        </p:blipFill>
        <p:spPr>
          <a:xfrm>
            <a:off x="4203810" y="8077730"/>
            <a:ext cx="749711" cy="2391543"/>
          </a:xfrm>
          <a:prstGeom prst="rect">
            <a:avLst/>
          </a:prstGeom>
          <a:ln w="12700">
            <a:miter lim="400000"/>
          </a:ln>
        </p:spPr>
      </p:pic>
      <p:pic>
        <p:nvPicPr>
          <p:cNvPr id="625" name="pasted-movie.png" descr="pasted-movie.png"/>
          <p:cNvPicPr>
            <a:picLocks noChangeAspect="1"/>
          </p:cNvPicPr>
          <p:nvPr/>
        </p:nvPicPr>
        <p:blipFill>
          <a:blip r:embed="rId11">
            <a:extLst/>
          </a:blip>
          <a:stretch>
            <a:fillRect/>
          </a:stretch>
        </p:blipFill>
        <p:spPr>
          <a:xfrm>
            <a:off x="385448" y="6803990"/>
            <a:ext cx="1954758" cy="1954759"/>
          </a:xfrm>
          <a:prstGeom prst="rect">
            <a:avLst/>
          </a:prstGeom>
          <a:ln w="12700">
            <a:miter lim="400000"/>
          </a:ln>
        </p:spPr>
      </p:pic>
      <p:sp>
        <p:nvSpPr>
          <p:cNvPr id="626" name="Rectangle"/>
          <p:cNvSpPr/>
          <p:nvPr/>
        </p:nvSpPr>
        <p:spPr>
          <a:xfrm>
            <a:off x="5269217" y="7454313"/>
            <a:ext cx="10996642" cy="5644520"/>
          </a:xfrm>
          <a:prstGeom prst="rect">
            <a:avLst/>
          </a:prstGeom>
          <a:solidFill>
            <a:srgbClr val="FFFFFF"/>
          </a:solidFill>
          <a:ln w="12700">
            <a:miter lim="400000"/>
          </a:ln>
        </p:spPr>
        <p:txBody>
          <a:bodyPr lIns="50800" tIns="50800" rIns="50800" bIns="50800" anchor="ct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627" name="Image" descr="Image"/>
          <p:cNvPicPr>
            <a:picLocks noChangeAspect="1"/>
          </p:cNvPicPr>
          <p:nvPr/>
        </p:nvPicPr>
        <p:blipFill>
          <a:blip r:embed="rId3">
            <a:extLst/>
          </a:blip>
          <a:srcRect l="34202" t="54194" r="34202" b="2654"/>
          <a:stretch>
            <a:fillRect/>
          </a:stretch>
        </p:blipFill>
        <p:spPr>
          <a:xfrm>
            <a:off x="5597390" y="8330459"/>
            <a:ext cx="4646923" cy="3569836"/>
          </a:xfrm>
          <a:prstGeom prst="rect">
            <a:avLst/>
          </a:prstGeom>
          <a:ln w="12700">
            <a:miter lim="400000"/>
          </a:ln>
        </p:spPr>
      </p:pic>
      <p:pic>
        <p:nvPicPr>
          <p:cNvPr id="628" name="Image" descr="Image"/>
          <p:cNvPicPr>
            <a:picLocks noChangeAspect="1"/>
          </p:cNvPicPr>
          <p:nvPr/>
        </p:nvPicPr>
        <p:blipFill>
          <a:blip r:embed="rId3">
            <a:extLst/>
          </a:blip>
          <a:srcRect l="66023" t="54086" r="0" b="0"/>
          <a:stretch>
            <a:fillRect/>
          </a:stretch>
        </p:blipFill>
        <p:spPr>
          <a:xfrm>
            <a:off x="10397714" y="8349229"/>
            <a:ext cx="4646923" cy="3532256"/>
          </a:xfrm>
          <a:prstGeom prst="rect">
            <a:avLst/>
          </a:prstGeom>
          <a:ln w="12700">
            <a:miter lim="400000"/>
          </a:ln>
        </p:spPr>
      </p:pic>
      <p:pic>
        <p:nvPicPr>
          <p:cNvPr id="629" name="pasted-movie.png" descr="pasted-movie.png"/>
          <p:cNvPicPr>
            <a:picLocks noChangeAspect="1"/>
          </p:cNvPicPr>
          <p:nvPr/>
        </p:nvPicPr>
        <p:blipFill>
          <a:blip r:embed="rId12">
            <a:extLst/>
          </a:blip>
          <a:srcRect l="19618" t="0" r="23827" b="0"/>
          <a:stretch>
            <a:fillRect/>
          </a:stretch>
        </p:blipFill>
        <p:spPr>
          <a:xfrm>
            <a:off x="9444402" y="8471225"/>
            <a:ext cx="1211795" cy="2142722"/>
          </a:xfrm>
          <a:prstGeom prst="rect">
            <a:avLst/>
          </a:prstGeom>
          <a:ln w="12700">
            <a:miter lim="400000"/>
          </a:ln>
        </p:spPr>
      </p:pic>
      <p:pic>
        <p:nvPicPr>
          <p:cNvPr id="630" name="pasted-movie.png" descr="pasted-movie.png"/>
          <p:cNvPicPr>
            <a:picLocks noChangeAspect="1"/>
          </p:cNvPicPr>
          <p:nvPr/>
        </p:nvPicPr>
        <p:blipFill>
          <a:blip r:embed="rId11">
            <a:extLst/>
          </a:blip>
          <a:stretch>
            <a:fillRect/>
          </a:stretch>
        </p:blipFill>
        <p:spPr>
          <a:xfrm>
            <a:off x="5036724" y="6803990"/>
            <a:ext cx="1954759" cy="1954759"/>
          </a:xfrm>
          <a:prstGeom prst="rect">
            <a:avLst/>
          </a:prstGeom>
          <a:ln w="12700">
            <a:miter lim="400000"/>
          </a:ln>
        </p:spPr>
      </p:pic>
      <p:pic>
        <p:nvPicPr>
          <p:cNvPr id="631" name="pasted-movie.png" descr="pasted-movie.png"/>
          <p:cNvPicPr>
            <a:picLocks noChangeAspect="1"/>
          </p:cNvPicPr>
          <p:nvPr/>
        </p:nvPicPr>
        <p:blipFill>
          <a:blip r:embed="rId11">
            <a:extLst/>
          </a:blip>
          <a:stretch>
            <a:fillRect/>
          </a:stretch>
        </p:blipFill>
        <p:spPr>
          <a:xfrm>
            <a:off x="10234872" y="6803990"/>
            <a:ext cx="1954759" cy="1954759"/>
          </a:xfrm>
          <a:prstGeom prst="rect">
            <a:avLst/>
          </a:prstGeom>
          <a:ln w="12700">
            <a:miter lim="400000"/>
          </a:ln>
        </p:spPr>
      </p:pic>
      <p:pic>
        <p:nvPicPr>
          <p:cNvPr id="632" name="pasted-movie.png" descr="pasted-movie.png"/>
          <p:cNvPicPr>
            <a:picLocks noChangeAspect="1"/>
          </p:cNvPicPr>
          <p:nvPr/>
        </p:nvPicPr>
        <p:blipFill>
          <a:blip r:embed="rId12">
            <a:extLst/>
          </a:blip>
          <a:srcRect l="19618" t="0" r="23827" b="0"/>
          <a:stretch>
            <a:fillRect/>
          </a:stretch>
        </p:blipFill>
        <p:spPr>
          <a:xfrm>
            <a:off x="14365576" y="8344667"/>
            <a:ext cx="1211795" cy="2142722"/>
          </a:xfrm>
          <a:prstGeom prst="rect">
            <a:avLst/>
          </a:prstGeom>
          <a:ln w="12700">
            <a:miter lim="400000"/>
          </a:ln>
        </p:spPr>
      </p:pic>
      <p:pic>
        <p:nvPicPr>
          <p:cNvPr id="633" name="pasted-movie.png" descr="pasted-movie.png"/>
          <p:cNvPicPr>
            <a:picLocks noChangeAspect="1"/>
          </p:cNvPicPr>
          <p:nvPr/>
        </p:nvPicPr>
        <p:blipFill>
          <a:blip r:embed="rId12">
            <a:extLst/>
          </a:blip>
          <a:srcRect l="19618" t="0" r="23827" b="0"/>
          <a:stretch>
            <a:fillRect/>
          </a:stretch>
        </p:blipFill>
        <p:spPr>
          <a:xfrm>
            <a:off x="22372948" y="333857"/>
            <a:ext cx="1211795" cy="2142723"/>
          </a:xfrm>
          <a:prstGeom prst="rect">
            <a:avLst/>
          </a:prstGeom>
          <a:ln w="12700">
            <a:miter lim="400000"/>
          </a:ln>
        </p:spPr>
      </p:pic>
      <p:pic>
        <p:nvPicPr>
          <p:cNvPr id="634" name="pasted-movie.png" descr="pasted-movie.png"/>
          <p:cNvPicPr>
            <a:picLocks noChangeAspect="1"/>
          </p:cNvPicPr>
          <p:nvPr/>
        </p:nvPicPr>
        <p:blipFill>
          <a:blip r:embed="rId6">
            <a:extLst/>
          </a:blip>
          <a:stretch>
            <a:fillRect/>
          </a:stretch>
        </p:blipFill>
        <p:spPr>
          <a:xfrm>
            <a:off x="16325842" y="411188"/>
            <a:ext cx="1988067" cy="1988068"/>
          </a:xfrm>
          <a:prstGeom prst="rect">
            <a:avLst/>
          </a:prstGeom>
          <a:ln w="12700">
            <a:miter lim="400000"/>
          </a:ln>
        </p:spPr>
      </p:pic>
      <p:pic>
        <p:nvPicPr>
          <p:cNvPr id="635" name="Line Line" descr="Line Line"/>
          <p:cNvPicPr>
            <a:picLocks noChangeAspect="0"/>
          </p:cNvPicPr>
          <p:nvPr/>
        </p:nvPicPr>
        <p:blipFill>
          <a:blip r:embed="rId13">
            <a:extLst/>
          </a:blip>
          <a:stretch>
            <a:fillRect/>
          </a:stretch>
        </p:blipFill>
        <p:spPr>
          <a:xfrm rot="10800000">
            <a:off x="6721207" y="5559286"/>
            <a:ext cx="4557175" cy="880585"/>
          </a:xfrm>
          <a:prstGeom prst="rect">
            <a:avLst/>
          </a:prstGeom>
        </p:spPr>
      </p:pic>
      <p:pic>
        <p:nvPicPr>
          <p:cNvPr id="637" name="Line Line" descr="Line Line"/>
          <p:cNvPicPr>
            <a:picLocks noChangeAspect="0"/>
          </p:cNvPicPr>
          <p:nvPr/>
        </p:nvPicPr>
        <p:blipFill>
          <a:blip r:embed="rId14">
            <a:extLst/>
          </a:blip>
          <a:stretch>
            <a:fillRect/>
          </a:stretch>
        </p:blipFill>
        <p:spPr>
          <a:xfrm rot="12292180">
            <a:off x="5593043" y="8811723"/>
            <a:ext cx="1639767" cy="880585"/>
          </a:xfrm>
          <a:prstGeom prst="rect">
            <a:avLst/>
          </a:prstGeom>
        </p:spPr>
      </p:pic>
      <p:pic>
        <p:nvPicPr>
          <p:cNvPr id="639" name="Line Line" descr="Line Line"/>
          <p:cNvPicPr>
            <a:picLocks noChangeAspect="0"/>
          </p:cNvPicPr>
          <p:nvPr/>
        </p:nvPicPr>
        <p:blipFill>
          <a:blip r:embed="rId15">
            <a:extLst/>
          </a:blip>
          <a:stretch>
            <a:fillRect/>
          </a:stretch>
        </p:blipFill>
        <p:spPr>
          <a:xfrm rot="17292665">
            <a:off x="8542800" y="9886383"/>
            <a:ext cx="1364760" cy="880585"/>
          </a:xfrm>
          <a:prstGeom prst="rect">
            <a:avLst/>
          </a:prstGeom>
        </p:spPr>
      </p:pic>
      <p:pic>
        <p:nvPicPr>
          <p:cNvPr id="641" name="Line Line" descr="Line Line"/>
          <p:cNvPicPr>
            <a:picLocks noChangeAspect="0"/>
          </p:cNvPicPr>
          <p:nvPr/>
        </p:nvPicPr>
        <p:blipFill>
          <a:blip r:embed="rId15">
            <a:extLst/>
          </a:blip>
          <a:stretch>
            <a:fillRect/>
          </a:stretch>
        </p:blipFill>
        <p:spPr>
          <a:xfrm rot="17292665">
            <a:off x="13487854" y="9473610"/>
            <a:ext cx="1364760" cy="880584"/>
          </a:xfrm>
          <a:prstGeom prst="rect">
            <a:avLst/>
          </a:prstGeom>
        </p:spPr>
      </p:pic>
      <p:pic>
        <p:nvPicPr>
          <p:cNvPr id="643" name="Line Line" descr="Line Line"/>
          <p:cNvPicPr>
            <a:picLocks noChangeAspect="0"/>
          </p:cNvPicPr>
          <p:nvPr/>
        </p:nvPicPr>
        <p:blipFill>
          <a:blip r:embed="rId16">
            <a:extLst/>
          </a:blip>
          <a:stretch>
            <a:fillRect/>
          </a:stretch>
        </p:blipFill>
        <p:spPr>
          <a:xfrm rot="15139282">
            <a:off x="1761765" y="9729673"/>
            <a:ext cx="1369547" cy="880585"/>
          </a:xfrm>
          <a:prstGeom prst="rect">
            <a:avLst/>
          </a:prstGeom>
        </p:spPr>
      </p:pic>
      <p:pic>
        <p:nvPicPr>
          <p:cNvPr id="645" name="Line Line" descr="Line Line"/>
          <p:cNvPicPr>
            <a:picLocks noChangeAspect="0"/>
          </p:cNvPicPr>
          <p:nvPr/>
        </p:nvPicPr>
        <p:blipFill>
          <a:blip r:embed="rId17">
            <a:extLst/>
          </a:blip>
          <a:stretch>
            <a:fillRect/>
          </a:stretch>
        </p:blipFill>
        <p:spPr>
          <a:xfrm rot="17957767">
            <a:off x="21485491" y="1935358"/>
            <a:ext cx="1330562" cy="880585"/>
          </a:xfrm>
          <a:prstGeom prst="rect">
            <a:avLst/>
          </a:prstGeom>
        </p:spPr>
      </p:pic>
      <p:pic>
        <p:nvPicPr>
          <p:cNvPr id="647" name="Line Line" descr="Line Line"/>
          <p:cNvPicPr>
            <a:picLocks noChangeAspect="0"/>
          </p:cNvPicPr>
          <p:nvPr/>
        </p:nvPicPr>
        <p:blipFill>
          <a:blip r:embed="rId17">
            <a:extLst/>
          </a:blip>
          <a:stretch>
            <a:fillRect/>
          </a:stretch>
        </p:blipFill>
        <p:spPr>
          <a:xfrm rot="17957767">
            <a:off x="21917291" y="8437758"/>
            <a:ext cx="1330562" cy="880585"/>
          </a:xfrm>
          <a:prstGeom prst="rect">
            <a:avLst/>
          </a:prstGeom>
        </p:spPr>
      </p:pic>
      <p:pic>
        <p:nvPicPr>
          <p:cNvPr id="649" name="Line Line" descr="Line Line"/>
          <p:cNvPicPr>
            <a:picLocks noChangeAspect="0"/>
          </p:cNvPicPr>
          <p:nvPr/>
        </p:nvPicPr>
        <p:blipFill>
          <a:blip r:embed="rId15">
            <a:extLst/>
          </a:blip>
          <a:stretch>
            <a:fillRect/>
          </a:stretch>
        </p:blipFill>
        <p:spPr>
          <a:xfrm rot="17292665">
            <a:off x="7172043" y="9152399"/>
            <a:ext cx="1364759" cy="880585"/>
          </a:xfrm>
          <a:prstGeom prst="rect">
            <a:avLst/>
          </a:prstGeom>
        </p:spPr>
      </p:pic>
      <p:pic>
        <p:nvPicPr>
          <p:cNvPr id="651" name="Line Line" descr="Line Line"/>
          <p:cNvPicPr>
            <a:picLocks noChangeAspect="0"/>
          </p:cNvPicPr>
          <p:nvPr/>
        </p:nvPicPr>
        <p:blipFill>
          <a:blip r:embed="rId17">
            <a:extLst/>
          </a:blip>
          <a:stretch>
            <a:fillRect/>
          </a:stretch>
        </p:blipFill>
        <p:spPr>
          <a:xfrm rot="17957767">
            <a:off x="19873290" y="1272475"/>
            <a:ext cx="1330562" cy="880584"/>
          </a:xfrm>
          <a:prstGeom prst="rect">
            <a:avLst/>
          </a:prstGeom>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lumOff val="-24499"/>
          </a:schemeClr>
        </a:solidFill>
      </p:bgPr>
    </p:bg>
    <p:spTree>
      <p:nvGrpSpPr>
        <p:cNvPr id="1" name=""/>
        <p:cNvGrpSpPr/>
        <p:nvPr/>
      </p:nvGrpSpPr>
      <p:grpSpPr>
        <a:xfrm>
          <a:off x="0" y="0"/>
          <a:ext cx="0" cy="0"/>
          <a:chOff x="0" y="0"/>
          <a:chExt cx="0" cy="0"/>
        </a:xfrm>
      </p:grpSpPr>
      <p:sp>
        <p:nvSpPr>
          <p:cNvPr id="654" name="Text"/>
          <p:cNvSpPr txBox="1"/>
          <p:nvPr>
            <p:ph type="body" idx="21"/>
          </p:nvPr>
        </p:nvSpPr>
        <p:spPr>
          <a:prstGeom prst="rect">
            <a:avLst/>
          </a:prstGeom>
        </p:spPr>
        <p:txBody>
          <a:bodyPr/>
          <a:lstStyle/>
          <a:p>
            <a:pPr marL="0" indent="0" defTabSz="2438400">
              <a:spcBef>
                <a:spcPts val="0"/>
              </a:spcBef>
              <a:buSzTx/>
              <a:buNone/>
              <a:defRPr sz="1200"/>
            </a:pPr>
          </a:p>
        </p:txBody>
      </p:sp>
      <p:sp>
        <p:nvSpPr>
          <p:cNvPr id="655" name="Oval"/>
          <p:cNvSpPr/>
          <p:nvPr/>
        </p:nvSpPr>
        <p:spPr>
          <a:xfrm>
            <a:off x="4165403" y="1483408"/>
            <a:ext cx="16053194" cy="10214974"/>
          </a:xfrm>
          <a:prstGeom prst="ellipse">
            <a:avLst/>
          </a:prstGeom>
          <a:gradFill>
            <a:gsLst>
              <a:gs pos="0">
                <a:schemeClr val="accent2">
                  <a:hueOff val="-380435"/>
                  <a:satOff val="28785"/>
                  <a:lumOff val="23919"/>
                </a:schemeClr>
              </a:gs>
              <a:gs pos="100000">
                <a:schemeClr val="accent2">
                  <a:hueOff val="684712"/>
                  <a:satOff val="-2245"/>
                  <a:lumOff val="-10674"/>
                </a:schemeClr>
              </a:gs>
            </a:gsLst>
            <a:lin ang="5400000"/>
          </a:gradFill>
          <a:ln w="12700">
            <a:miter lim="400000"/>
          </a:ln>
        </p:spPr>
        <p:txBody>
          <a:bodyPr lIns="50800" tIns="50800" rIns="50800" bIns="50800" anchor="ctr"/>
          <a:lstStyle/>
          <a:p>
            <a:pPr algn="ctr" defTabSz="2438400">
              <a:lnSpc>
                <a:spcPct val="80000"/>
              </a:lnSpc>
              <a:spcBef>
                <a:spcPts val="0"/>
              </a:spcBef>
              <a:defRPr spc="-84" sz="8400">
                <a:solidFill>
                  <a:srgbClr val="200018"/>
                </a:solidFill>
                <a:latin typeface="+mn-lt"/>
                <a:ea typeface="+mn-ea"/>
                <a:cs typeface="+mn-cs"/>
                <a:sym typeface="Canela Bold"/>
              </a:defRPr>
            </a:pPr>
          </a:p>
        </p:txBody>
      </p:sp>
      <p:sp>
        <p:nvSpPr>
          <p:cNvPr id="656" name="Oval"/>
          <p:cNvSpPr/>
          <p:nvPr/>
        </p:nvSpPr>
        <p:spPr>
          <a:xfrm>
            <a:off x="6943103" y="3673938"/>
            <a:ext cx="10497794" cy="5492605"/>
          </a:xfrm>
          <a:prstGeom prst="ellipse">
            <a:avLst/>
          </a:prstGeom>
          <a:gradFill>
            <a:gsLst>
              <a:gs pos="0">
                <a:schemeClr val="accent3">
                  <a:hueOff val="571091"/>
                  <a:satOff val="15926"/>
                  <a:lumOff val="22314"/>
                  <a:alpha val="28207"/>
                </a:schemeClr>
              </a:gs>
              <a:gs pos="100000">
                <a:schemeClr val="accent3">
                  <a:hueOff val="945267"/>
                  <a:satOff val="49643"/>
                  <a:lumOff val="-19255"/>
                  <a:alpha val="28207"/>
                </a:schemeClr>
              </a:gs>
            </a:gsLst>
            <a:lin ang="5400000"/>
          </a:gradFill>
          <a:ln w="12700">
            <a:miter lim="400000"/>
          </a:ln>
        </p:spPr>
        <p:txBody>
          <a:bodyPr lIns="50800" tIns="50800" rIns="50800" bIns="50800" anchor="ctr"/>
          <a:lstStyle/>
          <a:p>
            <a:pPr algn="ctr" defTabSz="825500">
              <a:lnSpc>
                <a:spcPct val="100000"/>
              </a:lnSpc>
              <a:spcBef>
                <a:spcPts val="0"/>
              </a:spcBef>
              <a:defRPr sz="3200">
                <a:latin typeface="Graphik"/>
                <a:ea typeface="Graphik"/>
                <a:cs typeface="Graphik"/>
                <a:sym typeface="Graphik"/>
              </a:defRPr>
            </a:pPr>
          </a:p>
        </p:txBody>
      </p:sp>
      <p:sp>
        <p:nvSpPr>
          <p:cNvPr id="657" name="Oval"/>
          <p:cNvSpPr/>
          <p:nvPr/>
        </p:nvSpPr>
        <p:spPr>
          <a:xfrm>
            <a:off x="9108902" y="5101662"/>
            <a:ext cx="6166196" cy="2682073"/>
          </a:xfrm>
          <a:prstGeom prst="ellipse">
            <a:avLst/>
          </a:prstGeom>
          <a:gradFill>
            <a:gsLst>
              <a:gs pos="0">
                <a:schemeClr val="accent4">
                  <a:hueOff val="349036"/>
                  <a:lumOff val="17111"/>
                </a:schemeClr>
              </a:gs>
              <a:gs pos="100000">
                <a:schemeClr val="accent4">
                  <a:hueOff val="-914382"/>
                  <a:lumOff val="3131"/>
                </a:schemeClr>
              </a:gs>
            </a:gsLst>
            <a:lin ang="5400000"/>
          </a:gradFill>
          <a:ln w="12700">
            <a:miter lim="400000"/>
          </a:ln>
        </p:spPr>
        <p:txBody>
          <a:bodyPr lIns="50800" tIns="50800" rIns="50800" bIns="50800" anchor="ctr"/>
          <a:lstStyle/>
          <a:p>
            <a:pPr algn="ctr" defTabSz="825500">
              <a:lnSpc>
                <a:spcPct val="100000"/>
              </a:lnSpc>
              <a:spcBef>
                <a:spcPts val="0"/>
              </a:spcBef>
              <a:defRPr sz="3200">
                <a:latin typeface="Graphik"/>
                <a:ea typeface="Graphik"/>
                <a:cs typeface="Graphik"/>
                <a:sym typeface="Graphik"/>
              </a:defRPr>
            </a:pPr>
          </a:p>
        </p:txBody>
      </p:sp>
      <p:sp>
        <p:nvSpPr>
          <p:cNvPr id="658" name="Tunable"/>
          <p:cNvSpPr txBox="1"/>
          <p:nvPr/>
        </p:nvSpPr>
        <p:spPr>
          <a:xfrm>
            <a:off x="10384942" y="1808098"/>
            <a:ext cx="3614116" cy="15146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400">
              <a:lnSpc>
                <a:spcPct val="80000"/>
              </a:lnSpc>
              <a:spcBef>
                <a:spcPts val="0"/>
              </a:spcBef>
              <a:defRPr spc="-74" sz="7400">
                <a:solidFill>
                  <a:srgbClr val="200018"/>
                </a:solidFill>
                <a:latin typeface="+mn-lt"/>
                <a:ea typeface="+mn-ea"/>
                <a:cs typeface="+mn-cs"/>
                <a:sym typeface="Canela Bold"/>
              </a:defRPr>
            </a:lvl1pPr>
          </a:lstStyle>
          <a:p>
            <a:pPr/>
            <a:r>
              <a:t>Tunable</a:t>
            </a:r>
          </a:p>
        </p:txBody>
      </p:sp>
      <p:sp>
        <p:nvSpPr>
          <p:cNvPr id="659" name="Dynamic"/>
          <p:cNvSpPr txBox="1"/>
          <p:nvPr/>
        </p:nvSpPr>
        <p:spPr>
          <a:xfrm>
            <a:off x="10255719" y="3673938"/>
            <a:ext cx="3872562" cy="15146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400">
              <a:lnSpc>
                <a:spcPct val="80000"/>
              </a:lnSpc>
              <a:spcBef>
                <a:spcPts val="0"/>
              </a:spcBef>
              <a:defRPr spc="-74" sz="7400">
                <a:solidFill>
                  <a:srgbClr val="200018"/>
                </a:solidFill>
                <a:latin typeface="+mn-lt"/>
                <a:ea typeface="+mn-ea"/>
                <a:cs typeface="+mn-cs"/>
                <a:sym typeface="Canela Bold"/>
              </a:defRPr>
            </a:lvl1pPr>
          </a:lstStyle>
          <a:p>
            <a:pPr/>
            <a:r>
              <a:t>Dynamic</a:t>
            </a:r>
          </a:p>
        </p:txBody>
      </p:sp>
      <p:sp>
        <p:nvSpPr>
          <p:cNvPr id="660" name="Circadian"/>
          <p:cNvSpPr txBox="1"/>
          <p:nvPr/>
        </p:nvSpPr>
        <p:spPr>
          <a:xfrm>
            <a:off x="9874160" y="5662939"/>
            <a:ext cx="4254120" cy="15146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400">
              <a:lnSpc>
                <a:spcPct val="80000"/>
              </a:lnSpc>
              <a:spcBef>
                <a:spcPts val="0"/>
              </a:spcBef>
              <a:defRPr spc="-74" sz="7400">
                <a:solidFill>
                  <a:srgbClr val="200018"/>
                </a:solidFill>
                <a:latin typeface="+mn-lt"/>
                <a:ea typeface="+mn-ea"/>
                <a:cs typeface="+mn-cs"/>
                <a:sym typeface="Canela Bold"/>
              </a:defRPr>
            </a:lvl1pPr>
          </a:lstStyle>
          <a:p>
            <a:pPr/>
            <a:r>
              <a:t>Circadian</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https://www.hse.gov.uk/humanfactors/topics/lighting.htm…"/>
          <p:cNvSpPr txBox="1"/>
          <p:nvPr>
            <p:ph type="body" idx="22"/>
          </p:nvPr>
        </p:nvSpPr>
        <p:spPr>
          <a:xfrm>
            <a:off x="1952595" y="12487199"/>
            <a:ext cx="21212204" cy="953415"/>
          </a:xfrm>
          <a:prstGeom prst="rect">
            <a:avLst/>
          </a:prstGeom>
          <a:extLst>
            <a:ext uri="{C572A759-6A51-4108-AA02-DFA0A04FC94B}">
              <ma14:wrappingTextBoxFlag xmlns:ma14="http://schemas.microsoft.com/office/mac/drawingml/2011/main" val="1"/>
            </a:ext>
          </a:extLst>
        </p:spPr>
        <p:txBody>
          <a:bodyPr/>
          <a:lstStyle/>
          <a:p>
            <a:pPr marL="0" indent="0" defTabSz="2438400">
              <a:spcBef>
                <a:spcPts val="0"/>
              </a:spcBef>
              <a:buSzTx/>
              <a:buNone/>
              <a:defRPr sz="1600"/>
            </a:pPr>
            <a:r>
              <a:rPr u="sng">
                <a:hlinkClick r:id="rId3" invalidUrl="" action="" tgtFrame="" tooltip="" history="1" highlightClick="0" endSnd="0"/>
              </a:rPr>
              <a:t>https://www.hse.gov.uk/humanfactors/topics/lighting.htm</a:t>
            </a:r>
          </a:p>
          <a:p>
            <a:pPr marL="0" indent="0" defTabSz="2438400">
              <a:spcBef>
                <a:spcPts val="0"/>
              </a:spcBef>
              <a:buSzTx/>
              <a:buNone/>
              <a:defRPr sz="1600"/>
            </a:pPr>
            <a:r>
              <a:rPr u="sng">
                <a:hlinkClick r:id="rId4" invalidUrl="" action="" tgtFrame="" tooltip="" history="1" highlightClick="0" endSnd="0"/>
              </a:rPr>
              <a:t>https://www.cibse.org/</a:t>
            </a:r>
          </a:p>
        </p:txBody>
      </p:sp>
      <p:pic>
        <p:nvPicPr>
          <p:cNvPr id="351" name="pasted-movie.png" descr="pasted-movie.png"/>
          <p:cNvPicPr>
            <a:picLocks noChangeAspect="1"/>
          </p:cNvPicPr>
          <p:nvPr/>
        </p:nvPicPr>
        <p:blipFill>
          <a:blip r:embed="rId5">
            <a:extLst/>
          </a:blip>
          <a:stretch>
            <a:fillRect/>
          </a:stretch>
        </p:blipFill>
        <p:spPr>
          <a:xfrm>
            <a:off x="799025" y="3554251"/>
            <a:ext cx="4720315" cy="4720315"/>
          </a:xfrm>
          <a:prstGeom prst="rect">
            <a:avLst/>
          </a:prstGeom>
          <a:ln w="12700">
            <a:miter lim="400000"/>
          </a:ln>
        </p:spPr>
      </p:pic>
      <p:pic>
        <p:nvPicPr>
          <p:cNvPr id="352" name="Screenshot 2025-01-19 at 13.10.38.png" descr="Screenshot 2025-01-19 at 13.10.38.png"/>
          <p:cNvPicPr>
            <a:picLocks noChangeAspect="1"/>
          </p:cNvPicPr>
          <p:nvPr/>
        </p:nvPicPr>
        <p:blipFill>
          <a:blip r:embed="rId6">
            <a:extLst/>
          </a:blip>
          <a:stretch>
            <a:fillRect/>
          </a:stretch>
        </p:blipFill>
        <p:spPr>
          <a:xfrm>
            <a:off x="18247284" y="390205"/>
            <a:ext cx="5963611" cy="8185346"/>
          </a:xfrm>
          <a:prstGeom prst="rect">
            <a:avLst/>
          </a:prstGeom>
          <a:ln w="12700">
            <a:solidFill>
              <a:srgbClr val="000000"/>
            </a:solidFill>
            <a:miter lim="400000"/>
          </a:ln>
          <a:effectLst>
            <a:outerShdw sx="100000" sy="100000" kx="0" ky="0" algn="b" rotWithShape="0" blurRad="127000" dist="111537" dir="7790806">
              <a:srgbClr val="000000">
                <a:alpha val="50000"/>
              </a:srgbClr>
            </a:outerShdw>
          </a:effectLst>
        </p:spPr>
      </p:pic>
      <p:grpSp>
        <p:nvGrpSpPr>
          <p:cNvPr id="355" name="Group"/>
          <p:cNvGrpSpPr/>
          <p:nvPr/>
        </p:nvGrpSpPr>
        <p:grpSpPr>
          <a:xfrm>
            <a:off x="427892" y="8866192"/>
            <a:ext cx="8916721" cy="3307386"/>
            <a:chOff x="0" y="0"/>
            <a:chExt cx="8916720" cy="3307384"/>
          </a:xfrm>
        </p:grpSpPr>
        <p:sp>
          <p:nvSpPr>
            <p:cNvPr id="353" name="Rectangle"/>
            <p:cNvSpPr/>
            <p:nvPr/>
          </p:nvSpPr>
          <p:spPr>
            <a:xfrm>
              <a:off x="0" y="15532"/>
              <a:ext cx="8916721" cy="329185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pic>
          <p:nvPicPr>
            <p:cNvPr id="354" name="pasted-movie.png" descr="pasted-movie.png"/>
            <p:cNvPicPr>
              <a:picLocks noChangeAspect="1"/>
            </p:cNvPicPr>
            <p:nvPr/>
          </p:nvPicPr>
          <p:blipFill>
            <a:blip r:embed="rId7">
              <a:extLst/>
            </a:blip>
            <a:srcRect l="0" t="0" r="0" b="0"/>
            <a:stretch>
              <a:fillRect/>
            </a:stretch>
          </p:blipFill>
          <p:spPr>
            <a:xfrm>
              <a:off x="198179" y="0"/>
              <a:ext cx="8213615" cy="3141708"/>
            </a:xfrm>
            <a:prstGeom prst="rect">
              <a:avLst/>
            </a:prstGeom>
            <a:ln w="12700" cap="flat">
              <a:noFill/>
              <a:miter lim="400000"/>
            </a:ln>
            <a:effectLst/>
          </p:spPr>
        </p:pic>
      </p:grpSp>
      <p:pic>
        <p:nvPicPr>
          <p:cNvPr id="356" name="Screenshot 2025-01-19 at 13.21.38.png" descr="Screenshot 2025-01-19 at 13.21.38.png"/>
          <p:cNvPicPr>
            <a:picLocks noChangeAspect="1"/>
          </p:cNvPicPr>
          <p:nvPr/>
        </p:nvPicPr>
        <p:blipFill>
          <a:blip r:embed="rId8">
            <a:extLst/>
          </a:blip>
          <a:stretch>
            <a:fillRect/>
          </a:stretch>
        </p:blipFill>
        <p:spPr>
          <a:xfrm>
            <a:off x="11914136" y="419536"/>
            <a:ext cx="6166431" cy="8126685"/>
          </a:xfrm>
          <a:prstGeom prst="rect">
            <a:avLst/>
          </a:prstGeom>
          <a:ln w="12700">
            <a:solidFill>
              <a:srgbClr val="000000"/>
            </a:solidFill>
            <a:miter lim="400000"/>
          </a:ln>
          <a:effectLst>
            <a:outerShdw sx="100000" sy="100000" kx="0" ky="0" algn="b" rotWithShape="0" blurRad="127000" dist="111537" dir="7790806">
              <a:srgbClr val="000000">
                <a:alpha val="50000"/>
              </a:srgbClr>
            </a:outerShdw>
          </a:effectLst>
        </p:spPr>
      </p:pic>
      <p:pic>
        <p:nvPicPr>
          <p:cNvPr id="357" name="Screenshot 2026-01-28 at 08.58.49.png" descr="Screenshot 2026-01-28 at 08.58.49.png"/>
          <p:cNvPicPr>
            <a:picLocks noChangeAspect="1"/>
          </p:cNvPicPr>
          <p:nvPr/>
        </p:nvPicPr>
        <p:blipFill>
          <a:blip r:embed="rId9">
            <a:extLst/>
          </a:blip>
          <a:stretch>
            <a:fillRect/>
          </a:stretch>
        </p:blipFill>
        <p:spPr>
          <a:xfrm>
            <a:off x="5946892" y="413186"/>
            <a:ext cx="5806876" cy="8139385"/>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4" name="Screenshot 2025-06-18 at 18.52.28.png" descr="Screenshot 2025-06-18 at 18.52.28.png"/>
          <p:cNvPicPr>
            <a:picLocks noChangeAspect="1"/>
          </p:cNvPicPr>
          <p:nvPr/>
        </p:nvPicPr>
        <p:blipFill>
          <a:blip r:embed="rId3">
            <a:extLst/>
          </a:blip>
          <a:stretch>
            <a:fillRect/>
          </a:stretch>
        </p:blipFill>
        <p:spPr>
          <a:xfrm>
            <a:off x="-138687" y="0"/>
            <a:ext cx="24661374" cy="13716000"/>
          </a:xfrm>
          <a:prstGeom prst="rect">
            <a:avLst/>
          </a:prstGeom>
          <a:ln w="12700">
            <a:miter lim="400000"/>
          </a:ln>
        </p:spPr>
      </p:pic>
      <p:sp>
        <p:nvSpPr>
          <p:cNvPr id="665" name="As good as a cup of coffee (without the side-effects)"/>
          <p:cNvSpPr txBox="1"/>
          <p:nvPr/>
        </p:nvSpPr>
        <p:spPr>
          <a:xfrm>
            <a:off x="12259344" y="1230375"/>
            <a:ext cx="10792462" cy="2517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400">
              <a:lnSpc>
                <a:spcPct val="80000"/>
              </a:lnSpc>
              <a:spcBef>
                <a:spcPts val="0"/>
              </a:spcBef>
              <a:defRPr spc="-70" sz="7000">
                <a:solidFill>
                  <a:srgbClr val="FFFFFF"/>
                </a:solidFill>
                <a:latin typeface="+mn-lt"/>
                <a:ea typeface="+mn-ea"/>
                <a:cs typeface="+mn-cs"/>
                <a:sym typeface="Canela Bold"/>
              </a:defRPr>
            </a:lvl1pPr>
          </a:lstStyle>
          <a:p>
            <a:pPr/>
            <a:r>
              <a:t>As good as a cup of coffee (without the side-effects)</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9" name="Picture Placeholder 2" descr="Picture Placeholder 2"/>
          <p:cNvPicPr>
            <a:picLocks noChangeAspect="1"/>
          </p:cNvPicPr>
          <p:nvPr>
            <p:ph type="pic" idx="21"/>
          </p:nvPr>
        </p:nvPicPr>
        <p:blipFill>
          <a:blip r:embed="rId2">
            <a:extLst/>
          </a:blip>
          <a:stretch>
            <a:fillRect/>
          </a:stretch>
        </p:blipFill>
        <p:spPr>
          <a:prstGeom prst="rect">
            <a:avLst/>
          </a:prstGeom>
        </p:spPr>
      </p:pic>
      <p:pic>
        <p:nvPicPr>
          <p:cNvPr id="670" name="Screenshot 2022-11-17 at 11.24.13.png" descr="Screenshot 2022-11-17 at 11.24.13.png"/>
          <p:cNvPicPr>
            <a:picLocks noChangeAspect="1"/>
          </p:cNvPicPr>
          <p:nvPr/>
        </p:nvPicPr>
        <p:blipFill>
          <a:blip r:embed="rId3">
            <a:extLst/>
          </a:blip>
          <a:srcRect l="37471" t="20748" r="0" b="0"/>
          <a:stretch>
            <a:fillRect/>
          </a:stretch>
        </p:blipFill>
        <p:spPr>
          <a:xfrm>
            <a:off x="12191999" y="0"/>
            <a:ext cx="16336385" cy="13715903"/>
          </a:xfrm>
          <a:prstGeom prst="rect">
            <a:avLst/>
          </a:prstGeom>
          <a:ln w="12700">
            <a:miter lim="400000"/>
          </a:ln>
        </p:spPr>
      </p:pic>
      <p:sp>
        <p:nvSpPr>
          <p:cNvPr id="671" name="Diagram from: Golombek, D. A., &amp; Rosenstein, R. E. (2010). Physiology of circadian entrainment. Physiological reviews, 90 3, 1063-1102."/>
          <p:cNvSpPr txBox="1"/>
          <p:nvPr>
            <p:ph type="body" sz="half" idx="1"/>
          </p:nvPr>
        </p:nvSpPr>
        <p:spPr>
          <a:xfrm>
            <a:off x="1101723" y="3774601"/>
            <a:ext cx="10578655" cy="9902750"/>
          </a:xfrm>
          <a:prstGeom prst="rect">
            <a:avLst/>
          </a:prstGeom>
        </p:spPr>
        <p:txBody>
          <a:bodyPr lIns="50800" tIns="50800" rIns="50800" bIns="50800"/>
          <a:lstStyle/>
          <a:p>
            <a:pPr marL="644150" indent="-644150" defTabSz="1219200">
              <a:lnSpc>
                <a:spcPct val="120000"/>
              </a:lnSpc>
              <a:spcBef>
                <a:spcPts val="0"/>
              </a:spcBef>
              <a:buFontTx/>
              <a:buChar char="•"/>
              <a:defRPr spc="-50" sz="5000">
                <a:latin typeface="+mn-lt"/>
                <a:ea typeface="+mn-ea"/>
                <a:cs typeface="+mn-cs"/>
                <a:sym typeface="Canela Bold"/>
              </a:defRPr>
            </a:pPr>
            <a:r>
              <a:t>“Light therapy and antidepressants were equally effective…</a:t>
            </a:r>
            <a:endParaRPr spc="-98"/>
          </a:p>
          <a:p>
            <a:pPr marL="644150" indent="-644150" defTabSz="1219200">
              <a:lnSpc>
                <a:spcPct val="120000"/>
              </a:lnSpc>
              <a:spcBef>
                <a:spcPts val="0"/>
              </a:spcBef>
              <a:buFontTx/>
              <a:buChar char="•"/>
              <a:defRPr spc="-50" sz="5000">
                <a:latin typeface="+mn-lt"/>
                <a:ea typeface="+mn-ea"/>
                <a:cs typeface="+mn-cs"/>
                <a:sym typeface="Canela Bold"/>
              </a:defRPr>
            </a:pPr>
            <a:r>
              <a:t>Light therapy combined with antidepressants was significantly better than antidepressants alone…”</a:t>
            </a:r>
            <a:endParaRPr spc="-98"/>
          </a:p>
          <a:p>
            <a:pPr marL="644150" indent="-644150" defTabSz="1219200">
              <a:lnSpc>
                <a:spcPct val="120000"/>
              </a:lnSpc>
              <a:spcBef>
                <a:spcPts val="0"/>
              </a:spcBef>
              <a:buFontTx/>
              <a:buChar char="•"/>
              <a:defRPr spc="-50" sz="5000">
                <a:latin typeface="+mn-lt"/>
                <a:ea typeface="+mn-ea"/>
                <a:cs typeface="+mn-cs"/>
                <a:sym typeface="Canela Bold"/>
              </a:defRPr>
            </a:pPr>
            <a:r>
              <a:t> BLT reduced the risk of SAD incidence by 36%</a:t>
            </a:r>
          </a:p>
        </p:txBody>
      </p:sp>
      <p:sp>
        <p:nvSpPr>
          <p:cNvPr id="672" name="Critical role of light"/>
          <p:cNvSpPr txBox="1"/>
          <p:nvPr>
            <p:ph type="title"/>
          </p:nvPr>
        </p:nvSpPr>
        <p:spPr>
          <a:xfrm>
            <a:off x="1202091" y="266630"/>
            <a:ext cx="9753515" cy="2900219"/>
          </a:xfrm>
          <a:prstGeom prst="rect">
            <a:avLst/>
          </a:prstGeom>
        </p:spPr>
        <p:txBody>
          <a:bodyPr/>
          <a:lstStyle>
            <a:lvl1pPr defTabSz="1414272">
              <a:lnSpc>
                <a:spcPct val="100000"/>
              </a:lnSpc>
              <a:defRPr spc="-74" sz="7424">
                <a:latin typeface="+mn-lt"/>
                <a:ea typeface="+mn-ea"/>
                <a:cs typeface="+mn-cs"/>
                <a:sym typeface="Canela Bold"/>
              </a:defRPr>
            </a:lvl1pPr>
          </a:lstStyle>
          <a:p>
            <a:pPr/>
            <a:r>
              <a:t>Bright light is as good as an antidepressant ;-)</a:t>
            </a:r>
          </a:p>
        </p:txBody>
      </p:sp>
      <p:sp>
        <p:nvSpPr>
          <p:cNvPr id="673" name="Geoffroy, P. A., Schroder, C. M., Reynaud, E., &amp; Bourgin, P. (2019). Efficacy of light therapy versus antidepressant drugs, and of the combination versus monotherapy, in major depressive episodes: A systematic review and meta-analysis. Sleep Med Rev, 48,"/>
          <p:cNvSpPr txBox="1"/>
          <p:nvPr/>
        </p:nvSpPr>
        <p:spPr>
          <a:xfrm>
            <a:off x="12191999" y="11981457"/>
            <a:ext cx="12192000" cy="1704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91436" tIns="91436" rIns="91436" bIns="91436">
            <a:spAutoFit/>
          </a:bodyPr>
          <a:lstStyle/>
          <a:p>
            <a:pPr defTabSz="1828800">
              <a:lnSpc>
                <a:spcPct val="100000"/>
              </a:lnSpc>
              <a:spcBef>
                <a:spcPts val="0"/>
              </a:spcBef>
              <a:defRPr sz="1600"/>
            </a:pPr>
            <a:r>
              <a:t>Geoffroy, P. A., Schroder, C. M., Reynaud, E., &amp; Bourgin, P. (2019). Efficacy of light therapy versus antidepressant drugs, and of the combination versus monotherapy, in major depressive episodes: A systematic review and meta-analysis. </a:t>
            </a:r>
            <a:r>
              <a:rPr i="1"/>
              <a:t>Sleep Med Rev</a:t>
            </a:r>
            <a:r>
              <a:t>,</a:t>
            </a:r>
            <a:r>
              <a:rPr i="1"/>
              <a:t> 48</a:t>
            </a:r>
            <a:r>
              <a:t>, 101213. </a:t>
            </a:r>
            <a:r>
              <a:rPr u="sng">
                <a:solidFill>
                  <a:srgbClr val="0000FF"/>
                </a:solidFill>
                <a:uFill>
                  <a:solidFill>
                    <a:srgbClr val="0000FF"/>
                  </a:solidFill>
                </a:uFill>
                <a:hlinkClick r:id="rId4" invalidUrl="" action="" tgtFrame="" tooltip="" history="1" highlightClick="0" endSnd="0"/>
              </a:rPr>
              <a:t>https://doi.org/10.1016/j.smrv.2019.101213</a:t>
            </a:r>
          </a:p>
          <a:p>
            <a:pPr defTabSz="1828800">
              <a:lnSpc>
                <a:spcPct val="100000"/>
              </a:lnSpc>
              <a:spcBef>
                <a:spcPts val="0"/>
              </a:spcBef>
              <a:defRPr sz="1600"/>
            </a:pPr>
            <a:r>
              <a:t>Maruani, J., &amp; Geoffroy, P. A. (2019). Bright Light as a Personalized Precision Treatment of Mood Disorders [Review]. </a:t>
            </a:r>
            <a:r>
              <a:rPr i="1"/>
              <a:t>Frontiers in Psychiatry</a:t>
            </a:r>
            <a:r>
              <a:t>,</a:t>
            </a:r>
            <a:r>
              <a:rPr i="1"/>
              <a:t> 10</a:t>
            </a:r>
            <a:r>
              <a:t>. https://doi.org/10.3389/fpsyt.2019.00085 </a:t>
            </a:r>
          </a:p>
        </p:txBody>
      </p:sp>
      <p:pic>
        <p:nvPicPr>
          <p:cNvPr id="674" name="25.png" descr="25.png"/>
          <p:cNvPicPr>
            <a:picLocks noChangeAspect="1"/>
          </p:cNvPicPr>
          <p:nvPr/>
        </p:nvPicPr>
        <p:blipFill>
          <a:blip r:embed="rId5">
            <a:extLst/>
          </a:blip>
          <a:srcRect l="4042" t="0" r="30116" b="9401"/>
          <a:stretch>
            <a:fillRect/>
          </a:stretch>
        </p:blipFill>
        <p:spPr>
          <a:xfrm>
            <a:off x="12027919" y="-314657"/>
            <a:ext cx="12642654" cy="12341215"/>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Prevention better than cure -…"/>
          <p:cNvSpPr txBox="1"/>
          <p:nvPr>
            <p:ph type="title"/>
          </p:nvPr>
        </p:nvSpPr>
        <p:spPr>
          <a:xfrm>
            <a:off x="1305917" y="399553"/>
            <a:ext cx="21772166" cy="2353470"/>
          </a:xfrm>
          <a:prstGeom prst="rect">
            <a:avLst/>
          </a:prstGeom>
        </p:spPr>
        <p:txBody>
          <a:bodyPr/>
          <a:lstStyle>
            <a:lvl1pPr algn="l" defTabSz="1828800">
              <a:lnSpc>
                <a:spcPct val="120000"/>
              </a:lnSpc>
              <a:defRPr spc="-96" sz="9600">
                <a:solidFill>
                  <a:srgbClr val="000000"/>
                </a:solidFill>
              </a:defRPr>
            </a:lvl1pPr>
          </a:lstStyle>
          <a:p>
            <a:pPr/>
            <a:r>
              <a:t>Blue-enriched light (‘SAD’) lamps work…</a:t>
            </a:r>
          </a:p>
        </p:txBody>
      </p:sp>
      <p:sp>
        <p:nvSpPr>
          <p:cNvPr id="677" name="Longer duration of morning blue-enriched light significantly improved rest-activity rhythm stability and decreased sleep fragmentation….Evening light exposure, however, increased sleep latency and lowered sleep efficiency"/>
          <p:cNvSpPr txBox="1"/>
          <p:nvPr>
            <p:ph type="body" sz="half" idx="1"/>
          </p:nvPr>
        </p:nvSpPr>
        <p:spPr>
          <a:xfrm>
            <a:off x="1219000" y="3351307"/>
            <a:ext cx="12738962" cy="8384680"/>
          </a:xfrm>
          <a:prstGeom prst="rect">
            <a:avLst/>
          </a:prstGeom>
        </p:spPr>
        <p:txBody>
          <a:bodyPr/>
          <a:lstStyle/>
          <a:p>
            <a:pPr algn="l" defTabSz="2438338">
              <a:lnSpc>
                <a:spcPct val="90000"/>
              </a:lnSpc>
              <a:spcBef>
                <a:spcPts val="2400"/>
              </a:spcBef>
              <a:defRPr spc="0">
                <a:latin typeface="Canela Text Regular"/>
                <a:ea typeface="Canela Text Regular"/>
                <a:cs typeface="Canela Text Regular"/>
                <a:sym typeface="Canela Text Regular"/>
              </a:defRPr>
            </a:pPr>
            <a:r>
              <a:t>Longer duration of morning blue-enriched light…</a:t>
            </a:r>
          </a:p>
          <a:p>
            <a:pPr algn="l" defTabSz="2438338">
              <a:lnSpc>
                <a:spcPct val="90000"/>
              </a:lnSpc>
              <a:spcBef>
                <a:spcPts val="2400"/>
              </a:spcBef>
              <a:defRPr spc="0" sz="4800">
                <a:latin typeface="Canela Text Bold"/>
                <a:ea typeface="Canela Text Bold"/>
                <a:cs typeface="Canela Text Bold"/>
                <a:sym typeface="Canela Text Bold"/>
              </a:defRPr>
            </a:pPr>
            <a:r>
              <a:t>significantly improved rest-activity rhythm stability and decreased sleep fragmentation…. </a:t>
            </a:r>
          </a:p>
          <a:p>
            <a:pPr algn="l" defTabSz="2438338">
              <a:lnSpc>
                <a:spcPct val="90000"/>
              </a:lnSpc>
              <a:spcBef>
                <a:spcPts val="2400"/>
              </a:spcBef>
              <a:defRPr spc="0">
                <a:latin typeface="Canela Text Regular"/>
                <a:ea typeface="Canela Text Regular"/>
                <a:cs typeface="Canela Text Regular"/>
                <a:sym typeface="Canela Text Regular"/>
              </a:defRPr>
            </a:pPr>
            <a:r>
              <a:t>Evening light exposure, however, </a:t>
            </a:r>
          </a:p>
          <a:p>
            <a:pPr algn="l" defTabSz="2438338">
              <a:lnSpc>
                <a:spcPct val="90000"/>
              </a:lnSpc>
              <a:spcBef>
                <a:spcPts val="2400"/>
              </a:spcBef>
              <a:defRPr spc="0" sz="4900">
                <a:latin typeface="Canela Text Bold"/>
                <a:ea typeface="Canela Text Bold"/>
                <a:cs typeface="Canela Text Bold"/>
                <a:sym typeface="Canela Text Bold"/>
              </a:defRPr>
            </a:pPr>
            <a:r>
              <a:t>increased sleep latency and lowered sleep efficiency</a:t>
            </a:r>
          </a:p>
        </p:txBody>
      </p:sp>
      <p:sp>
        <p:nvSpPr>
          <p:cNvPr id="678" name="Barroggi Constantino, D., Lederle, K. A., Middleton, B., Revell, V. L., Sletten, T. L., Williams, P., Skene, D. J., &amp; van der Veen, D. R. (2025). The bright and dark side of blue-enriched light on sleep and activity in older adults. GeroScience. https://"/>
          <p:cNvSpPr txBox="1"/>
          <p:nvPr>
            <p:ph type="body" idx="23"/>
          </p:nvPr>
        </p:nvSpPr>
        <p:spPr>
          <a:xfrm>
            <a:off x="1952594" y="12712395"/>
            <a:ext cx="21212206" cy="503023"/>
          </a:xfrm>
          <a:prstGeom prst="rect">
            <a:avLst/>
          </a:prstGeom>
          <a:extLst>
            <a:ext uri="{C572A759-6A51-4108-AA02-DFA0A04FC94B}">
              <ma14:wrappingTextBoxFlag xmlns:ma14="http://schemas.microsoft.com/office/mac/drawingml/2011/main" val="1"/>
            </a:ext>
          </a:extLst>
        </p:spPr>
        <p:txBody>
          <a:bodyPr/>
          <a:lstStyle/>
          <a:p>
            <a:pPr marL="457200" indent="-457200" defTabSz="457200">
              <a:lnSpc>
                <a:spcPct val="100000"/>
              </a:lnSpc>
              <a:spcBef>
                <a:spcPts val="0"/>
              </a:spcBef>
              <a:buSzTx/>
              <a:buNone/>
              <a:defRPr sz="1400">
                <a:latin typeface="Helvetica Neue"/>
                <a:ea typeface="Helvetica Neue"/>
                <a:cs typeface="Helvetica Neue"/>
                <a:sym typeface="Helvetica Neue"/>
              </a:defRPr>
            </a:pPr>
            <a:r>
              <a:t>Barroggi Constantino, D., Lederle, K. A., Middleton, B., Revell, V. L., Sletten, T. L., Williams, P., Skene, D. J., &amp; van der Veen, D. R. (2025). The bright and dark side of blue-enriched light on sleep and activity in older adults. </a:t>
            </a:r>
            <a:r>
              <a:rPr i="1"/>
              <a:t>GeroScience</a:t>
            </a:r>
            <a:r>
              <a:t>. https://doi.org/10.1007/s11357-025-01506-y </a:t>
            </a:r>
          </a:p>
        </p:txBody>
      </p:sp>
      <p:pic>
        <p:nvPicPr>
          <p:cNvPr id="679" name="pasted-movie.png" descr="pasted-movie.png"/>
          <p:cNvPicPr>
            <a:picLocks noChangeAspect="1"/>
          </p:cNvPicPr>
          <p:nvPr/>
        </p:nvPicPr>
        <p:blipFill>
          <a:blip r:embed="rId2">
            <a:extLst/>
          </a:blip>
          <a:srcRect l="0" t="0" r="63456" b="52187"/>
          <a:stretch>
            <a:fillRect/>
          </a:stretch>
        </p:blipFill>
        <p:spPr>
          <a:xfrm>
            <a:off x="15401188" y="3436739"/>
            <a:ext cx="7589710" cy="6842459"/>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1" name="pasted-movie.png" descr="pasted-movie.png"/>
          <p:cNvPicPr>
            <a:picLocks noChangeAspect="1"/>
          </p:cNvPicPr>
          <p:nvPr/>
        </p:nvPicPr>
        <p:blipFill>
          <a:blip r:embed="rId2">
            <a:alphaModFix amt="63091"/>
            <a:extLst/>
          </a:blip>
          <a:stretch>
            <a:fillRect/>
          </a:stretch>
        </p:blipFill>
        <p:spPr>
          <a:xfrm>
            <a:off x="41459" y="-1242361"/>
            <a:ext cx="24301082" cy="16200722"/>
          </a:xfrm>
          <a:prstGeom prst="rect">
            <a:avLst/>
          </a:prstGeom>
          <a:ln w="12700">
            <a:miter lim="400000"/>
          </a:ln>
        </p:spPr>
      </p:pic>
      <p:sp>
        <p:nvSpPr>
          <p:cNvPr id="682" name="Dynamic lighting,…"/>
          <p:cNvSpPr txBox="1"/>
          <p:nvPr>
            <p:ph type="title"/>
          </p:nvPr>
        </p:nvSpPr>
        <p:spPr>
          <a:xfrm>
            <a:off x="1219200" y="673100"/>
            <a:ext cx="9753600" cy="2811167"/>
          </a:xfrm>
          <a:prstGeom prst="rect">
            <a:avLst/>
          </a:prstGeom>
        </p:spPr>
        <p:txBody>
          <a:bodyPr/>
          <a:lstStyle>
            <a:lvl1pPr algn="l" defTabSz="1511808">
              <a:lnSpc>
                <a:spcPct val="120000"/>
              </a:lnSpc>
              <a:defRPr spc="-79" sz="7936">
                <a:solidFill>
                  <a:srgbClr val="FFFFFF"/>
                </a:solidFill>
              </a:defRPr>
            </a:lvl1pPr>
          </a:lstStyle>
          <a:p>
            <a:pPr/>
            <a:r>
              <a:t>Post-natal depression</a:t>
            </a:r>
          </a:p>
        </p:txBody>
      </p:sp>
      <p:sp>
        <p:nvSpPr>
          <p:cNvPr id="683" name="Canazei, M., Weninger, J., Pohl, W., Marksteiner, J., &amp; Weiss, E. (2022). Effects of dynamic bedroom lighting on measures of sleep and circadian rest-activity rhythm in inpatients with major depressive disorder. Scientific Reports, 12, 6137. https://doi."/>
          <p:cNvSpPr txBox="1"/>
          <p:nvPr/>
        </p:nvSpPr>
        <p:spPr>
          <a:xfrm>
            <a:off x="12506116" y="12772632"/>
            <a:ext cx="10088224" cy="909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457200" defTabSz="457200">
              <a:lnSpc>
                <a:spcPct val="100000"/>
              </a:lnSpc>
              <a:spcBef>
                <a:spcPts val="0"/>
              </a:spcBef>
              <a:defRPr spc="-14" sz="1400">
                <a:solidFill>
                  <a:srgbClr val="FFFFFF"/>
                </a:solidFill>
                <a:latin typeface="Helvetica Neue"/>
                <a:ea typeface="Helvetica Neue"/>
                <a:cs typeface="Helvetica Neue"/>
                <a:sym typeface="Helvetica Neue"/>
              </a:defRPr>
            </a:pPr>
            <a:r>
              <a:t>Li, X., Fang, L., Guan, L., Zhang, J., Zheng, M., &amp; Zhu, D. (2023). The effects of light therapy on depression and sleep in women during pregnancy or the postpartum period: A systematic review and meta-analysis. </a:t>
            </a:r>
            <a:r>
              <a:rPr i="1"/>
              <a:t>Brain Behav</a:t>
            </a:r>
            <a:r>
              <a:t>,</a:t>
            </a:r>
            <a:r>
              <a:rPr i="1"/>
              <a:t> 13</a:t>
            </a:r>
            <a:r>
              <a:t>(12), e3339. https://doi.org/10.1002/brb3.3339 </a:t>
            </a:r>
          </a:p>
        </p:txBody>
      </p:sp>
      <p:sp>
        <p:nvSpPr>
          <p:cNvPr id="684" name="This meta‐analysis shows that…"/>
          <p:cNvSpPr txBox="1"/>
          <p:nvPr/>
        </p:nvSpPr>
        <p:spPr>
          <a:xfrm>
            <a:off x="12286364" y="4557392"/>
            <a:ext cx="11925704" cy="78349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defRPr>
            </a:pPr>
            <a:r>
              <a:t>This meta‐analysis shows that </a:t>
            </a:r>
          </a:p>
          <a:p>
            <a:pPr>
              <a:defRPr sz="5800">
                <a:solidFill>
                  <a:srgbClr val="08209F"/>
                </a:solidFill>
                <a:latin typeface="Canela Text Bold"/>
                <a:ea typeface="Canela Text Bold"/>
                <a:cs typeface="Canela Text Bold"/>
                <a:sym typeface="Canela Text Bold"/>
              </a:defRPr>
            </a:pPr>
            <a:r>
              <a:t>‘light therapy is effective for depression and sleep in women during pregnancy and the postpartum period.’</a:t>
            </a:r>
          </a:p>
          <a:p>
            <a:pPr>
              <a:defRPr>
                <a:solidFill>
                  <a:srgbClr val="FFFFFF"/>
                </a:solidFill>
              </a:defRPr>
            </a:pPr>
            <a:r>
              <a:t>In addition, this review showed that there were no serious side effects between the light therapy and placebo groups.</a:t>
            </a:r>
          </a:p>
        </p:txBody>
      </p:sp>
      <p:pic>
        <p:nvPicPr>
          <p:cNvPr id="685" name="Screenshot 2026-01-21 at 15.18.59.png" descr="Screenshot 2026-01-21 at 15.18.59.png"/>
          <p:cNvPicPr>
            <a:picLocks noChangeAspect="1"/>
          </p:cNvPicPr>
          <p:nvPr/>
        </p:nvPicPr>
        <p:blipFill>
          <a:blip r:embed="rId3">
            <a:extLst/>
          </a:blip>
          <a:stretch>
            <a:fillRect/>
          </a:stretch>
        </p:blipFill>
        <p:spPr>
          <a:xfrm>
            <a:off x="18438229" y="119575"/>
            <a:ext cx="5790343" cy="3137397"/>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6F6FF"/>
        </a:solidFill>
      </p:bgPr>
    </p:bg>
    <p:spTree>
      <p:nvGrpSpPr>
        <p:cNvPr id="1" name=""/>
        <p:cNvGrpSpPr/>
        <p:nvPr/>
      </p:nvGrpSpPr>
      <p:grpSpPr>
        <a:xfrm>
          <a:off x="0" y="0"/>
          <a:ext cx="0" cy="0"/>
          <a:chOff x="0" y="0"/>
          <a:chExt cx="0" cy="0"/>
        </a:xfrm>
      </p:grpSpPr>
      <p:pic>
        <p:nvPicPr>
          <p:cNvPr id="687" name="Sea against sky at sunset" descr="Sea against sky at sunset"/>
          <p:cNvPicPr>
            <a:picLocks noChangeAspect="1"/>
          </p:cNvPicPr>
          <p:nvPr>
            <p:ph type="pic" idx="21"/>
          </p:nvPr>
        </p:nvPicPr>
        <p:blipFill>
          <a:blip r:embed="rId2">
            <a:extLst/>
          </a:blip>
          <a:srcRect l="0" t="0" r="0" b="0"/>
          <a:stretch>
            <a:fillRect/>
          </a:stretch>
        </p:blipFill>
        <p:spPr>
          <a:xfrm>
            <a:off x="-112443" y="-30517"/>
            <a:ext cx="24608582" cy="16438533"/>
          </a:xfrm>
          <a:prstGeom prst="rect">
            <a:avLst/>
          </a:prstGeom>
        </p:spPr>
      </p:pic>
      <p:sp>
        <p:nvSpPr>
          <p:cNvPr id="688" name="Eating disorders  -…"/>
          <p:cNvSpPr txBox="1"/>
          <p:nvPr>
            <p:ph type="title"/>
          </p:nvPr>
        </p:nvSpPr>
        <p:spPr>
          <a:xfrm>
            <a:off x="15468600" y="244963"/>
            <a:ext cx="9566587" cy="2913674"/>
          </a:xfrm>
          <a:prstGeom prst="rect">
            <a:avLst/>
          </a:prstGeom>
        </p:spPr>
        <p:txBody>
          <a:bodyPr/>
          <a:lstStyle/>
          <a:p>
            <a:pPr algn="l" defTabSz="1243583">
              <a:lnSpc>
                <a:spcPct val="120000"/>
              </a:lnSpc>
              <a:defRPr spc="-65" sz="6528"/>
            </a:pPr>
            <a:r>
              <a:t>Eating disorders  -  </a:t>
            </a:r>
          </a:p>
          <a:p>
            <a:pPr algn="l" defTabSz="1243583">
              <a:lnSpc>
                <a:spcPct val="120000"/>
              </a:lnSpc>
              <a:defRPr spc="-65" sz="6528"/>
            </a:pPr>
            <a:r>
              <a:t>a circadian component?</a:t>
            </a:r>
          </a:p>
        </p:txBody>
      </p:sp>
      <p:sp>
        <p:nvSpPr>
          <p:cNvPr id="689" name="Text"/>
          <p:cNvSpPr txBox="1"/>
          <p:nvPr>
            <p:ph type="body" idx="23"/>
          </p:nvPr>
        </p:nvSpPr>
        <p:spPr>
          <a:xfrm>
            <a:off x="1144172" y="12936122"/>
            <a:ext cx="21599275" cy="555755"/>
          </a:xfrm>
          <a:prstGeom prst="rect">
            <a:avLst/>
          </a:prstGeom>
          <a:extLst>
            <a:ext uri="{C572A759-6A51-4108-AA02-DFA0A04FC94B}">
              <ma14:wrappingTextBoxFlag xmlns:ma14="http://schemas.microsoft.com/office/mac/drawingml/2011/main" val="1"/>
            </a:ext>
          </a:extLst>
        </p:spPr>
        <p:txBody>
          <a:bodyPr/>
          <a:lstStyle/>
          <a:p>
            <a:pPr marL="457200" indent="-457200" defTabSz="457200">
              <a:lnSpc>
                <a:spcPct val="100000"/>
              </a:lnSpc>
              <a:spcBef>
                <a:spcPts val="0"/>
              </a:spcBef>
              <a:buSzTx/>
              <a:buNone/>
              <a:defRPr spc="-14" sz="1400">
                <a:latin typeface="Helvetica Neue"/>
                <a:ea typeface="Helvetica Neue"/>
                <a:cs typeface="Helvetica Neue"/>
                <a:sym typeface="Helvetica Neue"/>
              </a:defRPr>
            </a:pPr>
            <a:r>
              <a:t>Kambanis, P. E., Bottera, A. R., &amp; De Young, K. P. (2023). Responses to bright light exposure in individuals with binge-spectrum eating disorders characterized by high dietary restraint and negative affect. </a:t>
            </a:r>
            <a:r>
              <a:rPr i="1"/>
              <a:t>Int J Eat Disord</a:t>
            </a:r>
            <a:r>
              <a:t>,</a:t>
            </a:r>
            <a:r>
              <a:rPr i="1"/>
              <a:t> 56</a:t>
            </a:r>
            <a:r>
              <a:t>(12), 2250-2259. https://doi.org/10.1002/eat.24054 </a:t>
            </a:r>
          </a:p>
        </p:txBody>
      </p:sp>
      <p:pic>
        <p:nvPicPr>
          <p:cNvPr id="690" name="pasted-movie.png" descr="pasted-movie.png"/>
          <p:cNvPicPr>
            <a:picLocks noChangeAspect="1"/>
          </p:cNvPicPr>
          <p:nvPr/>
        </p:nvPicPr>
        <p:blipFill>
          <a:blip r:embed="rId3">
            <a:extLst/>
          </a:blip>
          <a:srcRect l="0" t="68032" r="34488" b="0"/>
          <a:stretch>
            <a:fillRect/>
          </a:stretch>
        </p:blipFill>
        <p:spPr>
          <a:xfrm>
            <a:off x="269766" y="748335"/>
            <a:ext cx="5828186" cy="3736686"/>
          </a:xfrm>
          <a:prstGeom prst="rect">
            <a:avLst/>
          </a:prstGeom>
          <a:ln w="12700">
            <a:miter lim="400000"/>
          </a:ln>
        </p:spPr>
      </p:pic>
      <p:pic>
        <p:nvPicPr>
          <p:cNvPr id="691" name="Screenshot 2026-01-28 at 09.45.05.png" descr="Screenshot 2026-01-28 at 09.45.05.png"/>
          <p:cNvPicPr>
            <a:picLocks noChangeAspect="1"/>
          </p:cNvPicPr>
          <p:nvPr/>
        </p:nvPicPr>
        <p:blipFill>
          <a:blip r:embed="rId4">
            <a:extLst/>
          </a:blip>
          <a:srcRect l="66791" t="0" r="0" b="0"/>
          <a:stretch>
            <a:fillRect/>
          </a:stretch>
        </p:blipFill>
        <p:spPr>
          <a:xfrm>
            <a:off x="153882" y="4885375"/>
            <a:ext cx="7062022" cy="6606961"/>
          </a:xfrm>
          <a:prstGeom prst="rect">
            <a:avLst/>
          </a:prstGeom>
          <a:ln w="12700">
            <a:miter lim="400000"/>
          </a:ln>
        </p:spPr>
      </p:pic>
      <p:grpSp>
        <p:nvGrpSpPr>
          <p:cNvPr id="694" name="Group"/>
          <p:cNvGrpSpPr/>
          <p:nvPr/>
        </p:nvGrpSpPr>
        <p:grpSpPr>
          <a:xfrm>
            <a:off x="11354489" y="5657219"/>
            <a:ext cx="12875629" cy="5834934"/>
            <a:chOff x="0" y="0"/>
            <a:chExt cx="12875628" cy="5834933"/>
          </a:xfrm>
        </p:grpSpPr>
        <p:pic>
          <p:nvPicPr>
            <p:cNvPr id="692" name="Screenshot 2026-01-28 at 09.45.05.png" descr="Screenshot 2026-01-28 at 09.45.05.png"/>
            <p:cNvPicPr>
              <a:picLocks noChangeAspect="1"/>
            </p:cNvPicPr>
            <p:nvPr/>
          </p:nvPicPr>
          <p:blipFill>
            <a:blip r:embed="rId4">
              <a:extLst/>
            </a:blip>
            <a:srcRect l="35003" t="0" r="32883" b="0"/>
            <a:stretch>
              <a:fillRect/>
            </a:stretch>
          </p:blipFill>
          <p:spPr>
            <a:xfrm>
              <a:off x="0" y="0"/>
              <a:ext cx="6031159" cy="5834934"/>
            </a:xfrm>
            <a:prstGeom prst="rect">
              <a:avLst/>
            </a:prstGeom>
            <a:ln w="12700" cap="flat">
              <a:noFill/>
              <a:miter lim="400000"/>
            </a:ln>
            <a:effectLst/>
          </p:spPr>
        </p:pic>
        <p:pic>
          <p:nvPicPr>
            <p:cNvPr id="693" name="Screenshot 2026-01-28 at 09.45.05.png" descr="Screenshot 2026-01-28 at 09.45.05.png"/>
            <p:cNvPicPr>
              <a:picLocks noChangeAspect="1"/>
            </p:cNvPicPr>
            <p:nvPr/>
          </p:nvPicPr>
          <p:blipFill>
            <a:blip r:embed="rId4">
              <a:extLst/>
            </a:blip>
            <a:srcRect l="0" t="0" r="64496" b="0"/>
            <a:stretch>
              <a:fillRect/>
            </a:stretch>
          </p:blipFill>
          <p:spPr>
            <a:xfrm>
              <a:off x="6207819" y="0"/>
              <a:ext cx="6667810" cy="5834934"/>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6" name="66.png" descr="66.png"/>
          <p:cNvPicPr>
            <a:picLocks noChangeAspect="1"/>
          </p:cNvPicPr>
          <p:nvPr/>
        </p:nvPicPr>
        <p:blipFill>
          <a:blip r:embed="rId3">
            <a:extLst/>
          </a:blip>
          <a:stretch>
            <a:fillRect/>
          </a:stretch>
        </p:blipFill>
        <p:spPr>
          <a:xfrm>
            <a:off x="0" y="-2794000"/>
            <a:ext cx="24384000" cy="17216443"/>
          </a:xfrm>
          <a:prstGeom prst="rect">
            <a:avLst/>
          </a:prstGeom>
          <a:ln w="12700">
            <a:miter lim="400000"/>
          </a:ln>
        </p:spPr>
      </p:pic>
      <p:sp>
        <p:nvSpPr>
          <p:cNvPr id="697" name="Age of Light Innovations 2023"/>
          <p:cNvSpPr txBox="1"/>
          <p:nvPr/>
        </p:nvSpPr>
        <p:spPr>
          <a:xfrm>
            <a:off x="21909227" y="88634"/>
            <a:ext cx="2474773" cy="3665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400">
              <a:spcBef>
                <a:spcPts val="0"/>
              </a:spcBef>
              <a:defRPr sz="1400">
                <a:solidFill>
                  <a:srgbClr val="FFFFFF"/>
                </a:solidFill>
                <a:latin typeface="Canela Deck Regular"/>
                <a:ea typeface="Canela Deck Regular"/>
                <a:cs typeface="Canela Deck Regular"/>
                <a:sym typeface="Canela Deck Regular"/>
              </a:defRPr>
            </a:lvl1pPr>
          </a:lstStyle>
          <a:p>
            <a:pPr/>
            <a:r>
              <a:t>Age of Light Innovations 2023</a:t>
            </a:r>
          </a:p>
        </p:txBody>
      </p:sp>
      <p:sp>
        <p:nvSpPr>
          <p:cNvPr id="698" name="The campfire effect…"/>
          <p:cNvSpPr txBox="1"/>
          <p:nvPr/>
        </p:nvSpPr>
        <p:spPr>
          <a:xfrm>
            <a:off x="14291344" y="487807"/>
            <a:ext cx="10792462" cy="35963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2438400">
              <a:lnSpc>
                <a:spcPct val="80000"/>
              </a:lnSpc>
              <a:spcBef>
                <a:spcPts val="0"/>
              </a:spcBef>
              <a:defRPr spc="-70" sz="7000">
                <a:solidFill>
                  <a:srgbClr val="FFFFFF"/>
                </a:solidFill>
                <a:latin typeface="+mn-lt"/>
                <a:ea typeface="+mn-ea"/>
                <a:cs typeface="+mn-cs"/>
                <a:sym typeface="Canela Bold"/>
              </a:defRPr>
            </a:pPr>
            <a:r>
              <a:t>The campfire effect</a:t>
            </a:r>
          </a:p>
          <a:p>
            <a:pPr defTabSz="2438400">
              <a:lnSpc>
                <a:spcPct val="80000"/>
              </a:lnSpc>
              <a:spcBef>
                <a:spcPts val="0"/>
              </a:spcBef>
              <a:defRPr spc="-70" sz="7000">
                <a:solidFill>
                  <a:srgbClr val="FFFFFF"/>
                </a:solidFill>
                <a:latin typeface="+mn-lt"/>
                <a:ea typeface="+mn-ea"/>
                <a:cs typeface="+mn-cs"/>
                <a:sym typeface="Canela Bold"/>
              </a:defRPr>
            </a:pPr>
            <a:r>
              <a:t>(creativity, collaboration and conflict resolution)</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See them in a warmer light…"/>
          <p:cNvSpPr txBox="1"/>
          <p:nvPr>
            <p:ph type="title"/>
          </p:nvPr>
        </p:nvSpPr>
        <p:spPr>
          <a:prstGeom prst="rect">
            <a:avLst/>
          </a:prstGeom>
        </p:spPr>
        <p:txBody>
          <a:bodyPr/>
          <a:lstStyle>
            <a:lvl1pPr algn="l" defTabSz="1170431">
              <a:lnSpc>
                <a:spcPct val="120000"/>
              </a:lnSpc>
              <a:defRPr spc="-61" sz="6144">
                <a:solidFill>
                  <a:srgbClr val="000000"/>
                </a:solidFill>
              </a:defRPr>
            </a:lvl1pPr>
          </a:lstStyle>
          <a:p>
            <a:pPr/>
            <a:r>
              <a:t>See them in a warmer light…</a:t>
            </a:r>
          </a:p>
        </p:txBody>
      </p:sp>
      <p:pic>
        <p:nvPicPr>
          <p:cNvPr id="703" name="Sea against sky at sunset" descr="Sea against sky at sunset"/>
          <p:cNvPicPr>
            <a:picLocks noChangeAspect="1"/>
          </p:cNvPicPr>
          <p:nvPr>
            <p:ph type="pic" idx="21"/>
          </p:nvPr>
        </p:nvPicPr>
        <p:blipFill>
          <a:blip r:embed="rId2">
            <a:extLst/>
          </a:blip>
          <a:srcRect l="0" t="9094" r="0" b="1370"/>
          <a:stretch>
            <a:fillRect/>
          </a:stretch>
        </p:blipFill>
        <p:spPr>
          <a:xfrm>
            <a:off x="12567783" y="1270000"/>
            <a:ext cx="10922001" cy="11176000"/>
          </a:xfrm>
          <a:prstGeom prst="rect">
            <a:avLst/>
          </a:prstGeom>
        </p:spPr>
      </p:pic>
      <p:sp>
        <p:nvSpPr>
          <p:cNvPr id="704" name="Lower CCT……"/>
          <p:cNvSpPr txBox="1"/>
          <p:nvPr>
            <p:ph type="body" sz="half" idx="1"/>
          </p:nvPr>
        </p:nvSpPr>
        <p:spPr>
          <a:prstGeom prst="rect">
            <a:avLst/>
          </a:prstGeom>
        </p:spPr>
        <p:txBody>
          <a:bodyPr/>
          <a:lstStyle/>
          <a:p>
            <a:pPr marL="0" indent="0" algn="ctr" defTabSz="404495">
              <a:lnSpc>
                <a:spcPct val="100000"/>
              </a:lnSpc>
              <a:spcBef>
                <a:spcPts val="0"/>
              </a:spcBef>
              <a:buSzTx/>
              <a:buNone/>
              <a:defRPr spc="-34" sz="3430">
                <a:latin typeface="Canela Deck Regular"/>
                <a:ea typeface="Canela Deck Regular"/>
                <a:cs typeface="Canela Deck Regular"/>
                <a:sym typeface="Canela Deck Regular"/>
              </a:defRPr>
            </a:pPr>
            <a:r>
              <a:t>Lower CCT… </a:t>
            </a:r>
          </a:p>
          <a:p>
            <a:pPr marL="0" indent="0" algn="ctr" defTabSz="404495">
              <a:lnSpc>
                <a:spcPct val="100000"/>
              </a:lnSpc>
              <a:spcBef>
                <a:spcPts val="0"/>
              </a:spcBef>
              <a:buSzTx/>
              <a:buNone/>
              <a:defRPr spc="-34" sz="3430">
                <a:latin typeface="Canela Deck Regular"/>
                <a:ea typeface="Canela Deck Regular"/>
                <a:cs typeface="Canela Deck Regular"/>
                <a:sym typeface="Canela Deck Regular"/>
              </a:defRPr>
            </a:pPr>
            <a:r>
              <a:rPr spc="-50" sz="5047">
                <a:latin typeface="Canela Deck Bold"/>
                <a:ea typeface="Canela Deck Bold"/>
                <a:cs typeface="Canela Deck Bold"/>
                <a:sym typeface="Canela Deck Bold"/>
              </a:rPr>
              <a:t>significantly decreased negative response bias in the face judgment task, </a:t>
            </a:r>
            <a:endParaRPr spc="-50" sz="5047">
              <a:latin typeface="Canela Deck Bold"/>
              <a:ea typeface="Canela Deck Bold"/>
              <a:cs typeface="Canela Deck Bold"/>
              <a:sym typeface="Canela Deck Bold"/>
            </a:endParaRPr>
          </a:p>
          <a:p>
            <a:pPr marL="0" indent="0" algn="ctr" defTabSz="404495">
              <a:lnSpc>
                <a:spcPct val="100000"/>
              </a:lnSpc>
              <a:spcBef>
                <a:spcPts val="0"/>
              </a:spcBef>
              <a:buSzTx/>
              <a:buNone/>
              <a:defRPr spc="-34" sz="3430">
                <a:latin typeface="Canela Deck Regular"/>
                <a:ea typeface="Canela Deck Regular"/>
                <a:cs typeface="Canela Deck Regular"/>
                <a:sym typeface="Canela Deck Regular"/>
              </a:defRPr>
            </a:pPr>
            <a:r>
              <a:t>with labeling ambiguous faces less fearful under 2700 K vs. 6500 K condition. </a:t>
            </a:r>
          </a:p>
          <a:p>
            <a:pPr marL="0" indent="0" algn="ctr" defTabSz="404495">
              <a:lnSpc>
                <a:spcPct val="100000"/>
              </a:lnSpc>
              <a:spcBef>
                <a:spcPts val="0"/>
              </a:spcBef>
              <a:buSzTx/>
              <a:buNone/>
              <a:defRPr spc="-34" sz="3430">
                <a:latin typeface="Canela Deck Regular"/>
                <a:ea typeface="Canela Deck Regular"/>
                <a:cs typeface="Canela Deck Regular"/>
                <a:sym typeface="Canela Deck Regular"/>
              </a:defRPr>
            </a:pPr>
            <a:r>
              <a:t>Moreover, participants responded slightly faster for emotional pictures under 6500 K vs. 2700 K condition…</a:t>
            </a:r>
          </a:p>
          <a:p>
            <a:pPr marL="0" indent="0" algn="ctr" defTabSz="404495">
              <a:lnSpc>
                <a:spcPct val="100000"/>
              </a:lnSpc>
              <a:spcBef>
                <a:spcPts val="0"/>
              </a:spcBef>
              <a:buSzTx/>
              <a:buNone/>
              <a:defRPr spc="-34" sz="3430">
                <a:latin typeface="Canela Deck Regular"/>
                <a:ea typeface="Canela Deck Regular"/>
                <a:cs typeface="Canela Deck Regular"/>
                <a:sym typeface="Canela Deck Regular"/>
              </a:defRPr>
            </a:pPr>
          </a:p>
        </p:txBody>
      </p:sp>
      <p:sp>
        <p:nvSpPr>
          <p:cNvPr id="705" name="Li, Y., Ru, T., Chen, Q., Qian, L., Luo, X., &amp; Zhou, G. (2021). Effects of illuminance and correlated color temperature of indoor light on emotion perception. Scientific Reports, 11(1), 14351. https://doi.org/10.1038/s41598-021-93523-y"/>
          <p:cNvSpPr txBox="1"/>
          <p:nvPr>
            <p:ph type="body" idx="23"/>
          </p:nvPr>
        </p:nvSpPr>
        <p:spPr>
          <a:xfrm>
            <a:off x="1952595" y="12807735"/>
            <a:ext cx="21212204" cy="312343"/>
          </a:xfrm>
          <a:prstGeom prst="rect">
            <a:avLst/>
          </a:prstGeom>
          <a:extLst>
            <a:ext uri="{C572A759-6A51-4108-AA02-DFA0A04FC94B}">
              <ma14:wrappingTextBoxFlag xmlns:ma14="http://schemas.microsoft.com/office/mac/drawingml/2011/main" val="1"/>
            </a:ext>
          </a:extLst>
        </p:spPr>
        <p:txBody>
          <a:bodyPr/>
          <a:lstStyle/>
          <a:p>
            <a:pPr marL="457200" indent="-457200" defTabSz="2438400">
              <a:lnSpc>
                <a:spcPct val="80000"/>
              </a:lnSpc>
              <a:spcBef>
                <a:spcPts val="0"/>
              </a:spcBef>
              <a:buSzTx/>
              <a:buNone/>
              <a:defRPr b="1" spc="-14" sz="1400">
                <a:latin typeface="Helvetica Neue"/>
                <a:ea typeface="Helvetica Neue"/>
                <a:cs typeface="Helvetica Neue"/>
                <a:sym typeface="Helvetica Neue"/>
              </a:defRPr>
            </a:pPr>
            <a:r>
              <a:t>Li, Y., Ru, T., Chen, Q., Qian, L., Luo, X., &amp; Zhou, G. (2021). Effects of illuminance and correlated color temperature of indoor light on emotion perception. </a:t>
            </a:r>
            <a:r>
              <a:rPr i="1"/>
              <a:t>Scientific Reports</a:t>
            </a:r>
            <a:r>
              <a:t>,</a:t>
            </a:r>
            <a:r>
              <a:rPr i="1"/>
              <a:t> 11</a:t>
            </a:r>
            <a:r>
              <a:t>(1), 14351. https://doi.org/10.1038/s41598-021-93523-y </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7" name="Image" descr="Image"/>
          <p:cNvPicPr>
            <a:picLocks noChangeAspect="1"/>
          </p:cNvPicPr>
          <p:nvPr/>
        </p:nvPicPr>
        <p:blipFill>
          <a:blip r:embed="rId3">
            <a:extLst/>
          </a:blip>
          <a:srcRect l="0" t="19767" r="0" b="19767"/>
          <a:stretch>
            <a:fillRect/>
          </a:stretch>
        </p:blipFill>
        <p:spPr>
          <a:xfrm>
            <a:off x="9416260" y="11342720"/>
            <a:ext cx="4222645" cy="1416568"/>
          </a:xfrm>
          <a:prstGeom prst="rect">
            <a:avLst/>
          </a:prstGeom>
          <a:ln w="12700">
            <a:miter lim="400000"/>
          </a:ln>
        </p:spPr>
      </p:pic>
      <p:sp>
        <p:nvSpPr>
          <p:cNvPr id="708" name="Destress or activate…"/>
          <p:cNvSpPr txBox="1"/>
          <p:nvPr>
            <p:ph type="title"/>
          </p:nvPr>
        </p:nvSpPr>
        <p:spPr>
          <a:xfrm>
            <a:off x="1219200" y="274272"/>
            <a:ext cx="21945600" cy="1727201"/>
          </a:xfrm>
          <a:prstGeom prst="rect">
            <a:avLst/>
          </a:prstGeom>
        </p:spPr>
        <p:txBody>
          <a:bodyPr/>
          <a:lstStyle>
            <a:lvl1pPr algn="l" defTabSz="1609344">
              <a:lnSpc>
                <a:spcPct val="120000"/>
              </a:lnSpc>
              <a:defRPr spc="-84" sz="8448">
                <a:solidFill>
                  <a:srgbClr val="000000"/>
                </a:solidFill>
              </a:defRPr>
            </a:lvl1pPr>
          </a:lstStyle>
          <a:p>
            <a:pPr/>
            <a:r>
              <a:t>Destress or activate…</a:t>
            </a:r>
          </a:p>
        </p:txBody>
      </p:sp>
      <p:sp>
        <p:nvSpPr>
          <p:cNvPr id="709" name="Slide Subtitle"/>
          <p:cNvSpPr txBox="1"/>
          <p:nvPr>
            <p:ph type="body" idx="21"/>
          </p:nvPr>
        </p:nvSpPr>
        <p:spPr>
          <a:prstGeom prst="rect">
            <a:avLst/>
          </a:prstGeom>
        </p:spPr>
        <p:txBody>
          <a:bodyPr/>
          <a:lstStyle/>
          <a:p>
            <a:pPr/>
          </a:p>
        </p:txBody>
      </p:sp>
      <p:sp>
        <p:nvSpPr>
          <p:cNvPr id="710" name="Kuijsters A, Redi J, de Ruyter B, Heynderickx I. Lighting to Make You Feel Better: Improving the Mood of Elderly People with Affective Ambiences. PLoS One. 2015 Jul 20;10(7):e0132732. doi: 10.1371/journal.pone.0132732. PMID: 26192281; PMCID: PMC4507869."/>
          <p:cNvSpPr txBox="1"/>
          <p:nvPr>
            <p:ph type="body" idx="22"/>
          </p:nvPr>
        </p:nvSpPr>
        <p:spPr>
          <a:xfrm>
            <a:off x="301987" y="13102761"/>
            <a:ext cx="21212204" cy="678893"/>
          </a:xfrm>
          <a:prstGeom prst="rect">
            <a:avLst/>
          </a:prstGeom>
          <a:extLst>
            <a:ext uri="{C572A759-6A51-4108-AA02-DFA0A04FC94B}">
              <ma14:wrappingTextBoxFlag xmlns:ma14="http://schemas.microsoft.com/office/mac/drawingml/2011/main" val="1"/>
            </a:ext>
          </a:extLst>
        </p:spPr>
        <p:txBody>
          <a:bodyPr/>
          <a:lstStyle>
            <a:lvl1pPr marL="0" indent="0" defTabSz="2438400">
              <a:spcBef>
                <a:spcPts val="0"/>
              </a:spcBef>
              <a:buSzTx/>
              <a:buNone/>
              <a:defRPr sz="1600"/>
            </a:lvl1pPr>
          </a:lstStyle>
          <a:p>
            <a:pPr/>
            <a:r>
              <a:t>Kuijsters A, Redi J, de Ruyter B, Heynderickx I. Lighting to Make You Feel Better: Improving the Mood of Elderly People with Affective Ambiences. PLoS One. 2015 Jul 20;10(7):e0132732. doi: 10.1371/journal.pone.0132732. PMID: 26192281; PMCID: PMC4507869.</a:t>
            </a:r>
          </a:p>
        </p:txBody>
      </p:sp>
      <p:grpSp>
        <p:nvGrpSpPr>
          <p:cNvPr id="713" name="Group"/>
          <p:cNvGrpSpPr/>
          <p:nvPr/>
        </p:nvGrpSpPr>
        <p:grpSpPr>
          <a:xfrm>
            <a:off x="275980" y="2323966"/>
            <a:ext cx="24550579" cy="9170867"/>
            <a:chOff x="0" y="0"/>
            <a:chExt cx="24550577" cy="9170865"/>
          </a:xfrm>
        </p:grpSpPr>
        <p:pic>
          <p:nvPicPr>
            <p:cNvPr id="711" name="Image" descr="Image"/>
            <p:cNvPicPr>
              <a:picLocks noChangeAspect="1"/>
            </p:cNvPicPr>
            <p:nvPr/>
          </p:nvPicPr>
          <p:blipFill>
            <a:blip r:embed="rId4">
              <a:extLst/>
            </a:blip>
            <a:srcRect l="51758" t="0" r="0" b="0"/>
            <a:stretch>
              <a:fillRect/>
            </a:stretch>
          </p:blipFill>
          <p:spPr>
            <a:xfrm>
              <a:off x="0" y="0"/>
              <a:ext cx="12136739" cy="9170866"/>
            </a:xfrm>
            <a:prstGeom prst="rect">
              <a:avLst/>
            </a:prstGeom>
            <a:ln w="12700" cap="flat">
              <a:noFill/>
              <a:miter lim="400000"/>
            </a:ln>
            <a:effectLst/>
          </p:spPr>
        </p:pic>
        <p:pic>
          <p:nvPicPr>
            <p:cNvPr id="712" name="Image" descr="Image"/>
            <p:cNvPicPr>
              <a:picLocks noChangeAspect="1"/>
            </p:cNvPicPr>
            <p:nvPr/>
          </p:nvPicPr>
          <p:blipFill>
            <a:blip r:embed="rId4">
              <a:extLst/>
            </a:blip>
            <a:srcRect l="0" t="0" r="50000" b="0"/>
            <a:stretch>
              <a:fillRect/>
            </a:stretch>
          </p:blipFill>
          <p:spPr>
            <a:xfrm>
              <a:off x="12137334" y="60681"/>
              <a:ext cx="12413244" cy="9049884"/>
            </a:xfrm>
            <a:prstGeom prst="rect">
              <a:avLst/>
            </a:prstGeom>
            <a:ln w="12700" cap="flat">
              <a:noFill/>
              <a:miter lim="400000"/>
            </a:ln>
            <a:effectLst/>
          </p:spPr>
        </p:pic>
      </p:grpSp>
      <p:pic>
        <p:nvPicPr>
          <p:cNvPr id="714" name="Image" descr="Image"/>
          <p:cNvPicPr>
            <a:picLocks noChangeAspect="1"/>
          </p:cNvPicPr>
          <p:nvPr/>
        </p:nvPicPr>
        <p:blipFill>
          <a:blip r:embed="rId5">
            <a:extLst/>
          </a:blip>
          <a:stretch>
            <a:fillRect/>
          </a:stretch>
        </p:blipFill>
        <p:spPr>
          <a:xfrm>
            <a:off x="355035" y="11554026"/>
            <a:ext cx="8995819" cy="1214441"/>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Willingness to seek help in primary school children…"/>
          <p:cNvSpPr txBox="1"/>
          <p:nvPr>
            <p:ph type="title"/>
          </p:nvPr>
        </p:nvSpPr>
        <p:spPr>
          <a:prstGeom prst="rect">
            <a:avLst/>
          </a:prstGeom>
        </p:spPr>
        <p:txBody>
          <a:bodyPr/>
          <a:lstStyle>
            <a:lvl1pPr defTabSz="2170176">
              <a:defRPr spc="-74" sz="7476"/>
            </a:lvl1pPr>
          </a:lstStyle>
          <a:p>
            <a:pPr/>
            <a:r>
              <a:t>Willingness to seek help in primary school children…</a:t>
            </a:r>
          </a:p>
        </p:txBody>
      </p:sp>
      <p:sp>
        <p:nvSpPr>
          <p:cNvPr id="719" name="Huang, X., Bei, L., Yinyin, W., Xin, L., &amp; Miao, C. (2023). Effect of visual warmness of counseling room on primary school students' willingness to psychological help‐seeking: The role of intimacy and cognitive style. Psychology in the Schools, 60, 5004-"/>
          <p:cNvSpPr txBox="1"/>
          <p:nvPr>
            <p:ph type="body" idx="22"/>
          </p:nvPr>
        </p:nvSpPr>
        <p:spPr>
          <a:xfrm>
            <a:off x="1114395" y="12287529"/>
            <a:ext cx="8049817" cy="946354"/>
          </a:xfrm>
          <a:prstGeom prst="rect">
            <a:avLst/>
          </a:prstGeom>
          <a:extLst>
            <a:ext uri="{C572A759-6A51-4108-AA02-DFA0A04FC94B}">
              <ma14:wrappingTextBoxFlag xmlns:ma14="http://schemas.microsoft.com/office/mac/drawingml/2011/main" val="1"/>
            </a:ext>
          </a:extLst>
        </p:spPr>
        <p:txBody>
          <a:bodyPr/>
          <a:lstStyle/>
          <a:p>
            <a:pPr marL="0" indent="0" defTabSz="2438400">
              <a:spcBef>
                <a:spcPts val="0"/>
              </a:spcBef>
              <a:buSzTx/>
              <a:buNone/>
              <a:defRPr sz="1200"/>
            </a:pPr>
            <a:r>
              <a:t>Huang, X., Bei, L., Yinyin, W., Xin, L., &amp; Miao, C. (2023). Effect of visual warmness of counseling room on primary school students' willingness to psychological help‐seeking: The role of intimacy and cognitive style. </a:t>
            </a:r>
            <a:r>
              <a:rPr i="1"/>
              <a:t>Psychology in the Schools</a:t>
            </a:r>
            <a:r>
              <a:t>,</a:t>
            </a:r>
            <a:r>
              <a:rPr i="1"/>
              <a:t> 60</a:t>
            </a:r>
            <a:r>
              <a:t>, 5004-5024. https://doi.org/10.1002/pits.23040 </a:t>
            </a:r>
          </a:p>
        </p:txBody>
      </p:sp>
      <p:pic>
        <p:nvPicPr>
          <p:cNvPr id="720" name="Screenshot 2026-02-10 at 10.13.14.png" descr="Screenshot 2026-02-10 at 10.13.14.png"/>
          <p:cNvPicPr>
            <a:picLocks noChangeAspect="1"/>
          </p:cNvPicPr>
          <p:nvPr/>
        </p:nvPicPr>
        <p:blipFill>
          <a:blip r:embed="rId2">
            <a:extLst/>
          </a:blip>
          <a:stretch>
            <a:fillRect/>
          </a:stretch>
        </p:blipFill>
        <p:spPr>
          <a:xfrm>
            <a:off x="10042593" y="2363133"/>
            <a:ext cx="5824336" cy="11096892"/>
          </a:xfrm>
          <a:prstGeom prst="rect">
            <a:avLst/>
          </a:prstGeom>
          <a:ln w="12700">
            <a:miter lim="400000"/>
          </a:ln>
        </p:spPr>
      </p:pic>
      <p:sp>
        <p:nvSpPr>
          <p:cNvPr id="721" name="…the visual warmth of the counseling room…"/>
          <p:cNvSpPr txBox="1"/>
          <p:nvPr/>
        </p:nvSpPr>
        <p:spPr>
          <a:xfrm>
            <a:off x="1521645" y="3528701"/>
            <a:ext cx="8320492" cy="57177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…the visual warmth of the counseling room </a:t>
            </a:r>
          </a:p>
          <a:p>
            <a:pPr/>
            <a:r>
              <a:rPr sz="5300">
                <a:latin typeface="Canela Text Bold"/>
                <a:ea typeface="Canela Text Bold"/>
                <a:cs typeface="Canela Text Bold"/>
                <a:sym typeface="Canela Text Bold"/>
              </a:rPr>
              <a:t>had a significant effect on the direct prediction of willingness to seek help…</a:t>
            </a:r>
          </a:p>
        </p:txBody>
      </p:sp>
      <p:pic>
        <p:nvPicPr>
          <p:cNvPr id="722" name="Screenshot 2026-02-10 at 10.19.00.png" descr="Screenshot 2026-02-10 at 10.19.00.png"/>
          <p:cNvPicPr>
            <a:picLocks noChangeAspect="1"/>
          </p:cNvPicPr>
          <p:nvPr/>
        </p:nvPicPr>
        <p:blipFill>
          <a:blip r:embed="rId3">
            <a:extLst/>
          </a:blip>
          <a:srcRect l="23305" t="0" r="12862" b="16846"/>
          <a:stretch>
            <a:fillRect/>
          </a:stretch>
        </p:blipFill>
        <p:spPr>
          <a:xfrm>
            <a:off x="16067385" y="5251553"/>
            <a:ext cx="8049792" cy="3693749"/>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C898B"/>
        </a:solidFill>
      </p:bgPr>
    </p:bg>
    <p:spTree>
      <p:nvGrpSpPr>
        <p:cNvPr id="1" name=""/>
        <p:cNvGrpSpPr/>
        <p:nvPr/>
      </p:nvGrpSpPr>
      <p:grpSpPr>
        <a:xfrm>
          <a:off x="0" y="0"/>
          <a:ext cx="0" cy="0"/>
          <a:chOff x="0" y="0"/>
          <a:chExt cx="0" cy="0"/>
        </a:xfrm>
      </p:grpSpPr>
      <p:pic>
        <p:nvPicPr>
          <p:cNvPr id="724" name="Screenshot 2026-01-27 at 16.25.48.png" descr="Screenshot 2026-01-27 at 16.25.48.png"/>
          <p:cNvPicPr>
            <a:picLocks noChangeAspect="1"/>
          </p:cNvPicPr>
          <p:nvPr/>
        </p:nvPicPr>
        <p:blipFill>
          <a:blip r:embed="rId2">
            <a:extLst/>
          </a:blip>
          <a:stretch>
            <a:fillRect/>
          </a:stretch>
        </p:blipFill>
        <p:spPr>
          <a:xfrm>
            <a:off x="-582771" y="36716"/>
            <a:ext cx="25687066" cy="13716001"/>
          </a:xfrm>
          <a:prstGeom prst="rect">
            <a:avLst/>
          </a:prstGeom>
          <a:ln w="12700">
            <a:miter lim="400000"/>
          </a:ln>
        </p:spPr>
      </p:pic>
      <p:pic>
        <p:nvPicPr>
          <p:cNvPr id="725" name="Screenshot 2026-01-27 at 16.23.20.png" descr="Screenshot 2026-01-27 at 16.23.20.png"/>
          <p:cNvPicPr>
            <a:picLocks noChangeAspect="1"/>
          </p:cNvPicPr>
          <p:nvPr/>
        </p:nvPicPr>
        <p:blipFill>
          <a:blip r:embed="rId3">
            <a:extLst/>
          </a:blip>
          <a:stretch>
            <a:fillRect/>
          </a:stretch>
        </p:blipFill>
        <p:spPr>
          <a:xfrm>
            <a:off x="11751701" y="9623175"/>
            <a:ext cx="12633667" cy="4124282"/>
          </a:xfrm>
          <a:prstGeom prst="rect">
            <a:avLst/>
          </a:prstGeom>
          <a:ln w="12700">
            <a:miter lim="400000"/>
          </a:ln>
        </p:spPr>
      </p:pic>
      <p:sp>
        <p:nvSpPr>
          <p:cNvPr id="726" name="Task performance was not significantly affected by having and exercising control, but having and exercising control may reduce mental demands, and increase self-perceived performance, pleasure and alertness."/>
          <p:cNvSpPr txBox="1"/>
          <p:nvPr/>
        </p:nvSpPr>
        <p:spPr>
          <a:xfrm>
            <a:off x="10652576" y="1816230"/>
            <a:ext cx="13651470" cy="76060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2438400">
              <a:lnSpc>
                <a:spcPct val="80000"/>
              </a:lnSpc>
              <a:spcBef>
                <a:spcPts val="0"/>
              </a:spcBef>
              <a:defRPr sz="8400">
                <a:solidFill>
                  <a:schemeClr val="accent5">
                    <a:hueOff val="-65973"/>
                    <a:satOff val="18050"/>
                    <a:lumOff val="-15912"/>
                  </a:schemeClr>
                </a:solidFill>
                <a:latin typeface="Canela Regular"/>
                <a:ea typeface="Canela Regular"/>
                <a:cs typeface="Canela Regular"/>
                <a:sym typeface="Canela Regular"/>
              </a:defRPr>
            </a:pPr>
            <a:r>
              <a:rPr sz="6000"/>
              <a:t>Task performance was not significantly affected by having and exercising control, </a:t>
            </a:r>
            <a:r>
              <a:rPr sz="7000">
                <a:solidFill>
                  <a:srgbClr val="000000"/>
                </a:solidFill>
                <a:latin typeface="+mn-lt"/>
                <a:ea typeface="+mn-ea"/>
                <a:cs typeface="+mn-cs"/>
                <a:sym typeface="Canela Bold"/>
              </a:rPr>
              <a:t>but having and exercising control may reduce mental demands, and increase self-perceived performance, pleasure and alertness.</a:t>
            </a:r>
          </a:p>
        </p:txBody>
      </p:sp>
      <p:sp>
        <p:nvSpPr>
          <p:cNvPr id="727" name="Luo, W., Kramer, R., Kompier, M., Smolders, K., de Kort, Y., &amp; van Marken Lichtenbelt, W. (2023). Personal control of correlated color temperature of light: Effects on thermal comfort, visual comfort, and cognitive performance. Building and Environment, "/>
          <p:cNvSpPr txBox="1"/>
          <p:nvPr/>
        </p:nvSpPr>
        <p:spPr>
          <a:xfrm>
            <a:off x="427032" y="12190618"/>
            <a:ext cx="10582988" cy="9463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2438400">
              <a:spcBef>
                <a:spcPts val="0"/>
              </a:spcBef>
              <a:defRPr sz="1200"/>
            </a:pPr>
            <a:r>
              <a:t>Luo, W., Kramer, R., Kompier, M., Smolders, K., de Kort, Y., &amp; van Marken Lichtenbelt, W. (2023). Personal control of correlated color temperature of light: Effects on thermal comfort, visual comfort, and cognitive performance. </a:t>
            </a:r>
            <a:r>
              <a:rPr i="1"/>
              <a:t>Building and Environment</a:t>
            </a:r>
            <a:r>
              <a:t>,</a:t>
            </a:r>
            <a:r>
              <a:rPr i="1"/>
              <a:t> 238</a:t>
            </a:r>
            <a:r>
              <a:t>, 110380. https://doi.org/https://doi.org/10.1016/j.buildenv.2023.110380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3" name="Group"/>
          <p:cNvGrpSpPr/>
          <p:nvPr/>
        </p:nvGrpSpPr>
        <p:grpSpPr>
          <a:xfrm>
            <a:off x="11840181" y="105754"/>
            <a:ext cx="12538854" cy="13504492"/>
            <a:chOff x="0" y="0"/>
            <a:chExt cx="12538853" cy="13504490"/>
          </a:xfrm>
        </p:grpSpPr>
        <p:pic>
          <p:nvPicPr>
            <p:cNvPr id="361" name="pasted-movie.png" descr="pasted-movie.png"/>
            <p:cNvPicPr>
              <a:picLocks noChangeAspect="1"/>
            </p:cNvPicPr>
            <p:nvPr/>
          </p:nvPicPr>
          <p:blipFill>
            <a:blip r:embed="rId2">
              <a:extLst/>
            </a:blip>
            <a:srcRect l="0" t="10805" r="0" b="0"/>
            <a:stretch>
              <a:fillRect/>
            </a:stretch>
          </p:blipFill>
          <p:spPr>
            <a:xfrm>
              <a:off x="0" y="0"/>
              <a:ext cx="12538854" cy="13504491"/>
            </a:xfrm>
            <a:prstGeom prst="rect">
              <a:avLst/>
            </a:prstGeom>
            <a:ln w="12700" cap="flat">
              <a:noFill/>
              <a:miter lim="400000"/>
            </a:ln>
            <a:effectLst/>
          </p:spPr>
        </p:pic>
        <p:sp>
          <p:nvSpPr>
            <p:cNvPr id="362" name="Arrow"/>
            <p:cNvSpPr/>
            <p:nvPr/>
          </p:nvSpPr>
          <p:spPr>
            <a:xfrm>
              <a:off x="3817300" y="3754982"/>
              <a:ext cx="2323515" cy="1153454"/>
            </a:xfrm>
            <a:prstGeom prst="rightArrow">
              <a:avLst>
                <a:gd name="adj1" fmla="val 32000"/>
                <a:gd name="adj2" fmla="val 70467"/>
              </a:avLst>
            </a:prstGeom>
            <a:solidFill>
              <a:schemeClr val="accent5"/>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p>
          </p:txBody>
        </p:sp>
      </p:grpSp>
      <p:pic>
        <p:nvPicPr>
          <p:cNvPr id="364" name="pasted-movie.png" descr="pasted-movie.png"/>
          <p:cNvPicPr>
            <a:picLocks noChangeAspect="1"/>
          </p:cNvPicPr>
          <p:nvPr/>
        </p:nvPicPr>
        <p:blipFill>
          <a:blip r:embed="rId3">
            <a:extLst/>
          </a:blip>
          <a:stretch>
            <a:fillRect/>
          </a:stretch>
        </p:blipFill>
        <p:spPr>
          <a:xfrm>
            <a:off x="684627" y="6308969"/>
            <a:ext cx="10160001" cy="6350001"/>
          </a:xfrm>
          <a:prstGeom prst="rect">
            <a:avLst/>
          </a:prstGeom>
          <a:ln w="12700">
            <a:miter lim="400000"/>
          </a:ln>
        </p:spPr>
      </p:pic>
      <p:sp>
        <p:nvSpPr>
          <p:cNvPr id="365" name="Brightness threshold for biological effects"/>
          <p:cNvSpPr txBox="1"/>
          <p:nvPr>
            <p:ph type="title"/>
          </p:nvPr>
        </p:nvSpPr>
        <p:spPr>
          <a:xfrm>
            <a:off x="237697" y="723132"/>
            <a:ext cx="11053861" cy="3626535"/>
          </a:xfrm>
          <a:prstGeom prst="rect">
            <a:avLst/>
          </a:prstGeom>
        </p:spPr>
        <p:txBody>
          <a:bodyPr/>
          <a:lstStyle>
            <a:lvl1pPr algn="ctr" defTabSz="1926336">
              <a:defRPr spc="-101" sz="10112">
                <a:solidFill>
                  <a:srgbClr val="000000"/>
                </a:solidFill>
              </a:defRPr>
            </a:lvl1pPr>
          </a:lstStyle>
          <a:p>
            <a:pPr/>
            <a:r>
              <a:t>Specified for visual performance</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C898B"/>
        </a:solidFill>
      </p:bgPr>
    </p:bg>
    <p:spTree>
      <p:nvGrpSpPr>
        <p:cNvPr id="1" name=""/>
        <p:cNvGrpSpPr/>
        <p:nvPr/>
      </p:nvGrpSpPr>
      <p:grpSpPr>
        <a:xfrm>
          <a:off x="0" y="0"/>
          <a:ext cx="0" cy="0"/>
          <a:chOff x="0" y="0"/>
          <a:chExt cx="0" cy="0"/>
        </a:xfrm>
      </p:grpSpPr>
      <p:sp>
        <p:nvSpPr>
          <p:cNvPr id="729" name="Freeform 2"/>
          <p:cNvSpPr/>
          <p:nvPr/>
        </p:nvSpPr>
        <p:spPr>
          <a:xfrm>
            <a:off x="487680" y="-1890979"/>
            <a:ext cx="23408640" cy="15332660"/>
          </a:xfrm>
          <a:prstGeom prst="rect">
            <a:avLst/>
          </a:prstGeom>
          <a:blipFill>
            <a:blip r:embed="rId2"/>
            <a:stretch>
              <a:fillRect/>
            </a:stretch>
          </a:blipFill>
          <a:ln w="12700">
            <a:miter lim="400000"/>
          </a:ln>
        </p:spPr>
        <p:txBody>
          <a:bodyPr lIns="58521" tIns="58521" rIns="58521" bIns="58521"/>
          <a:lstStyle/>
          <a:p>
            <a:pPr defTabSz="1219200">
              <a:lnSpc>
                <a:spcPct val="100000"/>
              </a:lnSpc>
              <a:spcBef>
                <a:spcPts val="0"/>
              </a:spcBef>
              <a:defRPr sz="2400">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lumOff val="-24499"/>
          </a:schemeClr>
        </a:solidFill>
      </p:bgPr>
    </p:bg>
    <p:spTree>
      <p:nvGrpSpPr>
        <p:cNvPr id="1" name=""/>
        <p:cNvGrpSpPr/>
        <p:nvPr/>
      </p:nvGrpSpPr>
      <p:grpSpPr>
        <a:xfrm>
          <a:off x="0" y="0"/>
          <a:ext cx="0" cy="0"/>
          <a:chOff x="0" y="0"/>
          <a:chExt cx="0" cy="0"/>
        </a:xfrm>
      </p:grpSpPr>
      <p:sp>
        <p:nvSpPr>
          <p:cNvPr id="731" name="Text"/>
          <p:cNvSpPr txBox="1"/>
          <p:nvPr>
            <p:ph type="body" idx="21"/>
          </p:nvPr>
        </p:nvSpPr>
        <p:spPr>
          <a:prstGeom prst="rect">
            <a:avLst/>
          </a:prstGeom>
        </p:spPr>
        <p:txBody>
          <a:bodyPr/>
          <a:lstStyle/>
          <a:p>
            <a:pPr marL="0" indent="0" defTabSz="2438400">
              <a:spcBef>
                <a:spcPts val="0"/>
              </a:spcBef>
              <a:buSzTx/>
              <a:buNone/>
              <a:defRPr sz="1200"/>
            </a:pPr>
          </a:p>
        </p:txBody>
      </p:sp>
      <p:sp>
        <p:nvSpPr>
          <p:cNvPr id="732" name="Oval"/>
          <p:cNvSpPr/>
          <p:nvPr/>
        </p:nvSpPr>
        <p:spPr>
          <a:xfrm>
            <a:off x="4165403" y="1483408"/>
            <a:ext cx="16053194" cy="10214974"/>
          </a:xfrm>
          <a:prstGeom prst="ellipse">
            <a:avLst/>
          </a:prstGeom>
          <a:gradFill>
            <a:gsLst>
              <a:gs pos="0">
                <a:schemeClr val="accent2">
                  <a:hueOff val="-380435"/>
                  <a:satOff val="28785"/>
                  <a:lumOff val="23919"/>
                  <a:alpha val="53163"/>
                </a:schemeClr>
              </a:gs>
              <a:gs pos="100000">
                <a:schemeClr val="accent2">
                  <a:hueOff val="684712"/>
                  <a:satOff val="-2245"/>
                  <a:lumOff val="-10674"/>
                  <a:alpha val="53163"/>
                </a:schemeClr>
              </a:gs>
            </a:gsLst>
            <a:lin ang="5400000"/>
          </a:gradFill>
          <a:ln w="12700">
            <a:miter lim="400000"/>
          </a:ln>
        </p:spPr>
        <p:txBody>
          <a:bodyPr lIns="50800" tIns="50800" rIns="50800" bIns="50800" anchor="ctr"/>
          <a:lstStyle/>
          <a:p>
            <a:pPr algn="ctr" defTabSz="2438400">
              <a:lnSpc>
                <a:spcPct val="80000"/>
              </a:lnSpc>
              <a:spcBef>
                <a:spcPts val="0"/>
              </a:spcBef>
              <a:defRPr spc="-84" sz="8400">
                <a:solidFill>
                  <a:srgbClr val="200018"/>
                </a:solidFill>
                <a:latin typeface="+mn-lt"/>
                <a:ea typeface="+mn-ea"/>
                <a:cs typeface="+mn-cs"/>
                <a:sym typeface="Canela Bold"/>
              </a:defRPr>
            </a:pPr>
          </a:p>
        </p:txBody>
      </p:sp>
      <p:sp>
        <p:nvSpPr>
          <p:cNvPr id="733" name="Oval"/>
          <p:cNvSpPr/>
          <p:nvPr/>
        </p:nvSpPr>
        <p:spPr>
          <a:xfrm>
            <a:off x="6943103" y="3673938"/>
            <a:ext cx="10497794" cy="5492605"/>
          </a:xfrm>
          <a:prstGeom prst="ellipse">
            <a:avLst/>
          </a:prstGeom>
          <a:gradFill>
            <a:gsLst>
              <a:gs pos="0">
                <a:schemeClr val="accent3">
                  <a:hueOff val="571091"/>
                  <a:satOff val="15926"/>
                  <a:lumOff val="22314"/>
                </a:schemeClr>
              </a:gs>
              <a:gs pos="100000">
                <a:schemeClr val="accent3">
                  <a:hueOff val="945267"/>
                  <a:satOff val="49643"/>
                  <a:lumOff val="-19255"/>
                </a:schemeClr>
              </a:gs>
            </a:gsLst>
            <a:lin ang="5400000"/>
          </a:gradFill>
          <a:ln w="12700">
            <a:miter lim="400000"/>
          </a:ln>
        </p:spPr>
        <p:txBody>
          <a:bodyPr lIns="50800" tIns="50800" rIns="50800" bIns="50800" anchor="ctr"/>
          <a:lstStyle/>
          <a:p>
            <a:pPr algn="ctr" defTabSz="825500">
              <a:lnSpc>
                <a:spcPct val="100000"/>
              </a:lnSpc>
              <a:spcBef>
                <a:spcPts val="0"/>
              </a:spcBef>
              <a:defRPr sz="3200">
                <a:latin typeface="Graphik"/>
                <a:ea typeface="Graphik"/>
                <a:cs typeface="Graphik"/>
                <a:sym typeface="Graphik"/>
              </a:defRPr>
            </a:pPr>
          </a:p>
        </p:txBody>
      </p:sp>
      <p:sp>
        <p:nvSpPr>
          <p:cNvPr id="734" name="Oval"/>
          <p:cNvSpPr/>
          <p:nvPr/>
        </p:nvSpPr>
        <p:spPr>
          <a:xfrm>
            <a:off x="9108902" y="5101662"/>
            <a:ext cx="6166196" cy="2682073"/>
          </a:xfrm>
          <a:prstGeom prst="ellipse">
            <a:avLst/>
          </a:prstGeom>
          <a:gradFill>
            <a:gsLst>
              <a:gs pos="0">
                <a:schemeClr val="accent4">
                  <a:hueOff val="349036"/>
                  <a:lumOff val="17111"/>
                </a:schemeClr>
              </a:gs>
              <a:gs pos="100000">
                <a:schemeClr val="accent4">
                  <a:hueOff val="-914382"/>
                  <a:lumOff val="3131"/>
                </a:schemeClr>
              </a:gs>
            </a:gsLst>
            <a:lin ang="5400000"/>
          </a:gradFill>
          <a:ln w="12700">
            <a:miter lim="400000"/>
          </a:ln>
        </p:spPr>
        <p:txBody>
          <a:bodyPr lIns="50800" tIns="50800" rIns="50800" bIns="50800" anchor="ctr"/>
          <a:lstStyle/>
          <a:p>
            <a:pPr algn="ctr" defTabSz="825500">
              <a:lnSpc>
                <a:spcPct val="100000"/>
              </a:lnSpc>
              <a:spcBef>
                <a:spcPts val="0"/>
              </a:spcBef>
              <a:defRPr sz="3200">
                <a:latin typeface="Graphik"/>
                <a:ea typeface="Graphik"/>
                <a:cs typeface="Graphik"/>
                <a:sym typeface="Graphik"/>
              </a:defRPr>
            </a:pPr>
          </a:p>
        </p:txBody>
      </p:sp>
      <p:sp>
        <p:nvSpPr>
          <p:cNvPr id="735" name="Tunable"/>
          <p:cNvSpPr txBox="1"/>
          <p:nvPr/>
        </p:nvSpPr>
        <p:spPr>
          <a:xfrm>
            <a:off x="10384942" y="1808098"/>
            <a:ext cx="3614116" cy="15146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400">
              <a:lnSpc>
                <a:spcPct val="80000"/>
              </a:lnSpc>
              <a:spcBef>
                <a:spcPts val="0"/>
              </a:spcBef>
              <a:defRPr spc="-74" sz="7400">
                <a:solidFill>
                  <a:srgbClr val="200018"/>
                </a:solidFill>
                <a:latin typeface="+mn-lt"/>
                <a:ea typeface="+mn-ea"/>
                <a:cs typeface="+mn-cs"/>
                <a:sym typeface="Canela Bold"/>
              </a:defRPr>
            </a:lvl1pPr>
          </a:lstStyle>
          <a:p>
            <a:pPr/>
            <a:r>
              <a:t>Tunable</a:t>
            </a:r>
          </a:p>
        </p:txBody>
      </p:sp>
      <p:sp>
        <p:nvSpPr>
          <p:cNvPr id="736" name="Dynamic"/>
          <p:cNvSpPr txBox="1"/>
          <p:nvPr/>
        </p:nvSpPr>
        <p:spPr>
          <a:xfrm>
            <a:off x="10255719" y="3673938"/>
            <a:ext cx="3872562" cy="15146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400">
              <a:lnSpc>
                <a:spcPct val="80000"/>
              </a:lnSpc>
              <a:spcBef>
                <a:spcPts val="0"/>
              </a:spcBef>
              <a:defRPr spc="-74" sz="7400">
                <a:solidFill>
                  <a:srgbClr val="200018"/>
                </a:solidFill>
                <a:latin typeface="+mn-lt"/>
                <a:ea typeface="+mn-ea"/>
                <a:cs typeface="+mn-cs"/>
                <a:sym typeface="Canela Bold"/>
              </a:defRPr>
            </a:lvl1pPr>
          </a:lstStyle>
          <a:p>
            <a:pPr/>
            <a:r>
              <a:t>Dynamic</a:t>
            </a:r>
          </a:p>
        </p:txBody>
      </p:sp>
      <p:sp>
        <p:nvSpPr>
          <p:cNvPr id="737" name="Circadian"/>
          <p:cNvSpPr txBox="1"/>
          <p:nvPr/>
        </p:nvSpPr>
        <p:spPr>
          <a:xfrm>
            <a:off x="9874160" y="5662939"/>
            <a:ext cx="4254120" cy="15146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400">
              <a:lnSpc>
                <a:spcPct val="80000"/>
              </a:lnSpc>
              <a:spcBef>
                <a:spcPts val="0"/>
              </a:spcBef>
              <a:defRPr spc="-74" sz="7400">
                <a:solidFill>
                  <a:srgbClr val="200018"/>
                </a:solidFill>
                <a:latin typeface="+mn-lt"/>
                <a:ea typeface="+mn-ea"/>
                <a:cs typeface="+mn-cs"/>
                <a:sym typeface="Canela Bold"/>
              </a:defRPr>
            </a:lvl1pPr>
          </a:lstStyle>
          <a:p>
            <a:pPr/>
            <a:r>
              <a:t>Circadian</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1" name="pasted-movie.png" descr="pasted-movie.png"/>
          <p:cNvPicPr>
            <a:picLocks noChangeAspect="1"/>
          </p:cNvPicPr>
          <p:nvPr/>
        </p:nvPicPr>
        <p:blipFill>
          <a:blip r:embed="rId2">
            <a:extLst/>
          </a:blip>
          <a:stretch>
            <a:fillRect/>
          </a:stretch>
        </p:blipFill>
        <p:spPr>
          <a:xfrm>
            <a:off x="5902721" y="189366"/>
            <a:ext cx="11935976" cy="13619889"/>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Molina-Montes, E., Rodríguez-Barranco, M., Ching-López, A., Artacho, R., Huerta, J. M., Amiano, P., Lasheras, C., Moreno-Iribas, C., Jimenez-Zabala, A., Chirlaque, M.-D., Barricarte, A., Luján-Barroso, L., Agudo, A., Jakszyn, P., Quirós, J. R., &amp; Sánchez"/>
          <p:cNvSpPr txBox="1"/>
          <p:nvPr/>
        </p:nvSpPr>
        <p:spPr>
          <a:xfrm>
            <a:off x="1047233" y="12146779"/>
            <a:ext cx="19868010" cy="61584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2438400">
              <a:spcBef>
                <a:spcPts val="0"/>
              </a:spcBef>
              <a:defRPr sz="1200"/>
            </a:lvl1pPr>
          </a:lstStyle>
          <a:p>
            <a:pPr/>
            <a:r>
              <a:t>Molina-Montes, E., Rodríguez-Barranco, M., Ching-López, A., Artacho, R., Huerta, J. M., Amiano, P., Lasheras, C., Moreno-Iribas, C., Jimenez-Zabala, A., Chirlaque, M.-D., Barricarte, A., Luján-Barroso, L., Agudo, A., Jakszyn, P., Quirós, J. R., &amp; Sánchez, M. J. (2022). Circadian clock gene variants and their link with chronotype, chrononutrition, sleeping patterns and obesity in the European prospective investigation into cancer and nutrition (EPIC) study. Clinical Nutrition, 41(9), 1977-1990. https://doi.org/https://doi.org/10.1016/j.clnu.2022.07.027 </a:t>
            </a:r>
          </a:p>
        </p:txBody>
      </p:sp>
      <p:pic>
        <p:nvPicPr>
          <p:cNvPr id="744" name="Image" descr="Image"/>
          <p:cNvPicPr>
            <a:picLocks noChangeAspect="1"/>
          </p:cNvPicPr>
          <p:nvPr/>
        </p:nvPicPr>
        <p:blipFill>
          <a:blip r:embed="rId2">
            <a:extLst/>
          </a:blip>
          <a:srcRect l="0" t="0" r="0" b="44815"/>
          <a:stretch>
            <a:fillRect/>
          </a:stretch>
        </p:blipFill>
        <p:spPr>
          <a:xfrm>
            <a:off x="1791833" y="3368864"/>
            <a:ext cx="11324108" cy="7975422"/>
          </a:xfrm>
          <a:prstGeom prst="rect">
            <a:avLst/>
          </a:prstGeom>
          <a:ln w="12700">
            <a:miter lim="400000"/>
          </a:ln>
        </p:spPr>
      </p:pic>
      <p:sp>
        <p:nvSpPr>
          <p:cNvPr id="745" name="Critical role of light"/>
          <p:cNvSpPr txBox="1"/>
          <p:nvPr>
            <p:ph type="title" idx="4294967295"/>
          </p:nvPr>
        </p:nvSpPr>
        <p:spPr>
          <a:prstGeom prst="rect">
            <a:avLst/>
          </a:prstGeom>
        </p:spPr>
        <p:txBody>
          <a:bodyPr/>
          <a:lstStyle>
            <a:lvl1pPr defTabSz="2153125">
              <a:lnSpc>
                <a:spcPct val="70000"/>
              </a:lnSpc>
              <a:defRPr spc="-84" sz="8448">
                <a:latin typeface="Canela Deck Bold"/>
                <a:ea typeface="Canela Deck Bold"/>
                <a:cs typeface="Canela Deck Bold"/>
                <a:sym typeface="Canela Deck Bold"/>
              </a:defRPr>
            </a:lvl1pPr>
          </a:lstStyle>
          <a:p>
            <a:pPr/>
            <a:r>
              <a:t>Current benchmark to set the body clock</a:t>
            </a:r>
          </a:p>
        </p:txBody>
      </p:sp>
      <p:grpSp>
        <p:nvGrpSpPr>
          <p:cNvPr id="748" name="Group 8"/>
          <p:cNvGrpSpPr/>
          <p:nvPr/>
        </p:nvGrpSpPr>
        <p:grpSpPr>
          <a:xfrm>
            <a:off x="14016313" y="3408788"/>
            <a:ext cx="8556155" cy="7831103"/>
            <a:chOff x="0" y="0"/>
            <a:chExt cx="8556154" cy="7831102"/>
          </a:xfrm>
        </p:grpSpPr>
        <p:pic>
          <p:nvPicPr>
            <p:cNvPr id="746" name="Image" descr="Image"/>
            <p:cNvPicPr>
              <a:picLocks noChangeAspect="1"/>
            </p:cNvPicPr>
            <p:nvPr/>
          </p:nvPicPr>
          <p:blipFill>
            <a:blip r:embed="rId3">
              <a:extLst/>
            </a:blip>
            <a:srcRect l="50000" t="51384" r="0" b="0"/>
            <a:stretch>
              <a:fillRect/>
            </a:stretch>
          </p:blipFill>
          <p:spPr>
            <a:xfrm>
              <a:off x="0" y="0"/>
              <a:ext cx="8556155" cy="7831102"/>
            </a:xfrm>
            <a:prstGeom prst="rect">
              <a:avLst/>
            </a:prstGeom>
            <a:ln w="12700" cap="flat">
              <a:noFill/>
              <a:miter lim="400000"/>
            </a:ln>
            <a:effectLst/>
          </p:spPr>
        </p:pic>
        <p:sp>
          <p:nvSpPr>
            <p:cNvPr id="747" name="Rectangle 7"/>
            <p:cNvSpPr/>
            <p:nvPr/>
          </p:nvSpPr>
          <p:spPr>
            <a:xfrm>
              <a:off x="181967" y="-1"/>
              <a:ext cx="720966" cy="211783"/>
            </a:xfrm>
            <a:prstGeom prst="rect">
              <a:avLst/>
            </a:prstGeom>
            <a:solidFill>
              <a:srgbClr val="FFFFFF"/>
            </a:solidFill>
            <a:ln w="12700" cap="flat">
              <a:noFill/>
              <a:miter lim="400000"/>
            </a:ln>
            <a:effectLst/>
          </p:spPr>
          <p:txBody>
            <a:bodyPr wrap="square" lIns="50800" tIns="50800" rIns="50800" bIns="50800" numCol="1" anchor="t">
              <a:noAutofit/>
            </a:bodyPr>
            <a:lstStyle/>
            <a:p>
              <a:pPr defTabSz="1828800">
                <a:lnSpc>
                  <a:spcPct val="100000"/>
                </a:lnSpc>
                <a:spcBef>
                  <a:spcPts val="0"/>
                </a:spcBef>
                <a:defRPr sz="3600">
                  <a:latin typeface="Inter-Regular"/>
                  <a:ea typeface="Inter-Regular"/>
                  <a:cs typeface="Inter-Regular"/>
                  <a:sym typeface="Inter-Regular"/>
                </a:defRPr>
              </a:pPr>
            </a:p>
          </p:txBody>
        </p:sp>
      </p:grpSp>
      <p:sp>
        <p:nvSpPr>
          <p:cNvPr id="749" name="Arrow"/>
          <p:cNvSpPr/>
          <p:nvPr/>
        </p:nvSpPr>
        <p:spPr>
          <a:xfrm rot="3363301">
            <a:off x="15259856" y="6913837"/>
            <a:ext cx="1814515" cy="1270001"/>
          </a:xfrm>
          <a:prstGeom prst="rightArrow">
            <a:avLst>
              <a:gd name="adj1" fmla="val 32000"/>
              <a:gd name="adj2" fmla="val 64000"/>
            </a:avLst>
          </a:prstGeom>
          <a:gradFill>
            <a:gsLst>
              <a:gs pos="0">
                <a:srgbClr val="FF0434"/>
              </a:gs>
              <a:gs pos="100000">
                <a:srgbClr val="FFADB3"/>
              </a:gs>
            </a:gsLst>
            <a:lin ang="16200000"/>
          </a:gradFill>
          <a:ln>
            <a:solidFill>
              <a:srgbClr val="E21C41"/>
            </a:solidFill>
          </a:ln>
        </p:spPr>
        <p:txBody>
          <a:bodyPr lIns="50800" tIns="50800" rIns="50800" bIns="50800" anchor="ctr"/>
          <a:lstStyle/>
          <a:p>
            <a:pPr defTabSz="2438337">
              <a:defRPr>
                <a:solidFill>
                  <a:srgbClr val="FFFFFF"/>
                </a:solidFill>
                <a:latin typeface="+mn-lt"/>
                <a:ea typeface="+mn-ea"/>
                <a:cs typeface="+mn-cs"/>
                <a:sym typeface="Canela Bold"/>
              </a:defRPr>
            </a:pP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1" name="beach and sea at sunset" descr="beach and sea at sunset"/>
          <p:cNvPicPr>
            <a:picLocks noChangeAspect="1"/>
          </p:cNvPicPr>
          <p:nvPr>
            <p:ph type="pic" idx="21"/>
          </p:nvPr>
        </p:nvPicPr>
        <p:blipFill>
          <a:blip r:embed="rId3">
            <a:extLst/>
          </a:blip>
          <a:srcRect l="0" t="0" r="0" b="0"/>
          <a:stretch>
            <a:fillRect/>
          </a:stretch>
        </p:blipFill>
        <p:spPr>
          <a:xfrm>
            <a:off x="3393704" y="3788991"/>
            <a:ext cx="17596591" cy="8657009"/>
          </a:xfrm>
          <a:prstGeom prst="rect">
            <a:avLst/>
          </a:prstGeom>
        </p:spPr>
      </p:pic>
      <p:sp>
        <p:nvSpPr>
          <p:cNvPr id="752" name="Cain, S. W., McGlashan, E. M., Vidafar, P., Mustafovska, J., Curran, S. P. N., Wang, X., Mohamed, A., Kalavally, V., &amp; Phillips, A. J. K. (2020). Evening home lighting adversely impacts the circadian system and sleep. Scientific Reports, 10(1), 19110. ht"/>
          <p:cNvSpPr txBox="1"/>
          <p:nvPr>
            <p:ph type="body" idx="22"/>
          </p:nvPr>
        </p:nvSpPr>
        <p:spPr>
          <a:xfrm>
            <a:off x="1270000" y="12669393"/>
            <a:ext cx="21739788" cy="953415"/>
          </a:xfrm>
          <a:prstGeom prst="rect">
            <a:avLst/>
          </a:prstGeom>
          <a:extLst>
            <a:ext uri="{C572A759-6A51-4108-AA02-DFA0A04FC94B}">
              <ma14:wrappingTextBoxFlag xmlns:ma14="http://schemas.microsoft.com/office/mac/drawingml/2011/main" val="1"/>
            </a:ext>
          </a:extLst>
        </p:spPr>
        <p:txBody>
          <a:bodyPr/>
          <a:lstStyle/>
          <a:p>
            <a:pPr marL="0" indent="0" defTabSz="2438400">
              <a:spcBef>
                <a:spcPts val="0"/>
              </a:spcBef>
              <a:buSzTx/>
              <a:buNone/>
              <a:defRPr sz="1600"/>
            </a:pPr>
            <a:r>
              <a:t>Cain, S. W., McGlashan, E. M., Vidafar, P., Mustafovska, J., Curran, S. P. N., Wang, X., Mohamed, A., Kalavally, V., &amp; Phillips, A. J. K. (2020). Evening home lighting adversely impacts the circadian system and sleep. </a:t>
            </a:r>
            <a:r>
              <a:rPr i="1"/>
              <a:t>Scientific Reports</a:t>
            </a:r>
            <a:r>
              <a:t>,</a:t>
            </a:r>
            <a:r>
              <a:rPr i="1"/>
              <a:t> 10</a:t>
            </a:r>
            <a:r>
              <a:t>(1), 19110. https://doi.org/10.1038/s41598-020-75622-4 </a:t>
            </a:r>
          </a:p>
        </p:txBody>
      </p:sp>
      <p:sp>
        <p:nvSpPr>
          <p:cNvPr id="753" name="Evening light in average home disrupts circadian cycle for the average person"/>
          <p:cNvSpPr txBox="1"/>
          <p:nvPr>
            <p:ph type="body" idx="23"/>
          </p:nvPr>
        </p:nvSpPr>
        <p:spPr>
          <a:xfrm>
            <a:off x="1269999" y="533857"/>
            <a:ext cx="21739789" cy="2996286"/>
          </a:xfrm>
          <a:prstGeom prst="rect">
            <a:avLst/>
          </a:prstGeom>
          <a:extLst>
            <a:ext uri="{C572A759-6A51-4108-AA02-DFA0A04FC94B}">
              <ma14:wrappingTextBoxFlag xmlns:ma14="http://schemas.microsoft.com/office/mac/drawingml/2011/main" val="1"/>
            </a:ext>
          </a:extLst>
        </p:spPr>
        <p:txBody>
          <a:bodyPr/>
          <a:lstStyle>
            <a:lvl1pPr marL="0" indent="0" algn="ctr" defTabSz="2438400">
              <a:lnSpc>
                <a:spcPct val="80000"/>
              </a:lnSpc>
              <a:spcBef>
                <a:spcPts val="0"/>
              </a:spcBef>
              <a:buSzTx/>
              <a:buNone/>
              <a:defRPr spc="-84" sz="8400">
                <a:latin typeface="+mn-lt"/>
                <a:ea typeface="+mn-ea"/>
                <a:cs typeface="+mn-cs"/>
                <a:sym typeface="Canela Bold"/>
              </a:defRPr>
            </a:lvl1pPr>
          </a:lstStyle>
          <a:p>
            <a:pPr/>
            <a:r>
              <a:t>Evening light in average home disrupts circadian cycle for the average person</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One night is enough …"/>
          <p:cNvSpPr txBox="1"/>
          <p:nvPr>
            <p:ph type="title"/>
          </p:nvPr>
        </p:nvSpPr>
        <p:spPr>
          <a:prstGeom prst="rect">
            <a:avLst/>
          </a:prstGeom>
        </p:spPr>
        <p:txBody>
          <a:bodyPr/>
          <a:lstStyle>
            <a:lvl1pPr defTabSz="2397798">
              <a:defRPr spc="-100" sz="7800"/>
            </a:lvl1pPr>
          </a:lstStyle>
          <a:p>
            <a:pPr/>
            <a:r>
              <a:t>One night is enough …</a:t>
            </a:r>
          </a:p>
        </p:txBody>
      </p:sp>
      <p:sp>
        <p:nvSpPr>
          <p:cNvPr id="758" name="100 lux v 3 lux…"/>
          <p:cNvSpPr txBox="1"/>
          <p:nvPr>
            <p:ph type="body" sz="quarter" idx="1"/>
          </p:nvPr>
        </p:nvSpPr>
        <p:spPr>
          <a:xfrm>
            <a:off x="12655063" y="1054100"/>
            <a:ext cx="12033737" cy="5072496"/>
          </a:xfrm>
          <a:prstGeom prst="rect">
            <a:avLst/>
          </a:prstGeom>
        </p:spPr>
        <p:txBody>
          <a:bodyPr/>
          <a:lstStyle/>
          <a:p>
            <a:pPr marL="0" indent="0">
              <a:buSzTx/>
              <a:buNone/>
            </a:pPr>
            <a:r>
              <a:t>100 lux v 3 lux at night</a:t>
            </a:r>
          </a:p>
          <a:p>
            <a:pPr marL="0" indent="0">
              <a:buSzTx/>
              <a:buNone/>
            </a:pPr>
            <a:r>
              <a:t>+ nighttime heart rate </a:t>
            </a:r>
          </a:p>
          <a:p>
            <a:pPr marL="0" indent="0">
              <a:buSzTx/>
              <a:buNone/>
            </a:pPr>
            <a:r>
              <a:t>-  heart rate variability</a:t>
            </a:r>
          </a:p>
          <a:p>
            <a:pPr marL="0" indent="0">
              <a:buSzTx/>
              <a:buNone/>
            </a:pPr>
            <a:r>
              <a:t>+ next-morning insulin resistance</a:t>
            </a:r>
          </a:p>
        </p:txBody>
      </p:sp>
      <p:sp>
        <p:nvSpPr>
          <p:cNvPr id="759" name="Ivy C. Mason Daniela Grimaldi  Kathryn J. Reid, Phyllis C. Zee, Light exposure during sleep impairs cardiometabolic function PNAS, Vol. 119 | No. 12, March 14, 2022 e2113290119.https://doi.org/10.1073/pnas.211329011"/>
          <p:cNvSpPr txBox="1"/>
          <p:nvPr>
            <p:ph type="body" idx="22"/>
          </p:nvPr>
        </p:nvSpPr>
        <p:spPr>
          <a:xfrm>
            <a:off x="961189" y="12826998"/>
            <a:ext cx="11914773" cy="606732"/>
          </a:xfrm>
          <a:prstGeom prst="rect">
            <a:avLst/>
          </a:prstGeom>
          <a:extLst>
            <a:ext uri="{C572A759-6A51-4108-AA02-DFA0A04FC94B}">
              <ma14:wrappingTextBoxFlag xmlns:ma14="http://schemas.microsoft.com/office/mac/drawingml/2011/main" val="1"/>
            </a:ext>
          </a:extLst>
        </p:spPr>
        <p:txBody>
          <a:bodyPr/>
          <a:lstStyle/>
          <a:p>
            <a:pPr marL="0" indent="0" defTabSz="2438400">
              <a:spcBef>
                <a:spcPts val="0"/>
              </a:spcBef>
              <a:buSzTx/>
              <a:buNone/>
              <a:defRPr sz="1400" u="sng">
                <a:solidFill>
                  <a:srgbClr val="0000FF"/>
                </a:solidFill>
                <a:uFill>
                  <a:solidFill>
                    <a:srgbClr val="0000FF"/>
                  </a:solidFill>
                </a:uFill>
                <a:latin typeface="Canela Deck Regular"/>
                <a:ea typeface="Canela Deck Regular"/>
                <a:cs typeface="Canela Deck Regular"/>
                <a:sym typeface="Canela Deck Regular"/>
              </a:defRPr>
            </a:pPr>
            <a:r>
              <a:rPr>
                <a:hlinkClick r:id="rId3" invalidUrl="" action="" tgtFrame="" tooltip="" history="1" highlightClick="0" endSnd="0"/>
              </a:rPr>
              <a:t>Ivy C. Mason</a:t>
            </a:r>
            <a:r>
              <a:rPr u="none">
                <a:solidFill>
                  <a:srgbClr val="000000"/>
                </a:solidFill>
                <a:uFillTx/>
              </a:rPr>
              <a:t> </a:t>
            </a:r>
            <a:r>
              <a:rPr>
                <a:hlinkClick r:id="rId4" invalidUrl="" action="" tgtFrame="" tooltip="" history="1" highlightClick="0" endSnd="0"/>
              </a:rPr>
              <a:t>Daniela Grimaldi</a:t>
            </a:r>
            <a:r>
              <a:rPr u="none">
                <a:solidFill>
                  <a:srgbClr val="000000"/>
                </a:solidFill>
                <a:uFillTx/>
              </a:rPr>
              <a:t>  </a:t>
            </a:r>
            <a:r>
              <a:rPr>
                <a:hlinkClick r:id="rId5" invalidUrl="" action="" tgtFrame="" tooltip="" history="1" highlightClick="0" endSnd="0"/>
              </a:rPr>
              <a:t>Kathryn J. Reid</a:t>
            </a:r>
            <a:r>
              <a:rPr u="none">
                <a:solidFill>
                  <a:srgbClr val="000000"/>
                </a:solidFill>
                <a:uFillTx/>
              </a:rPr>
              <a:t>, </a:t>
            </a:r>
            <a:r>
              <a:rPr>
                <a:hlinkClick r:id="rId6" invalidUrl="" action="" tgtFrame="" tooltip="" history="1" highlightClick="0" endSnd="0"/>
              </a:rPr>
              <a:t>Phyllis C. Zee</a:t>
            </a:r>
            <a:r>
              <a:rPr u="none">
                <a:solidFill>
                  <a:srgbClr val="000000"/>
                </a:solidFill>
                <a:uFillTx/>
              </a:rPr>
              <a:t>, Light exposure during sleep impairs cardiometabolic function PNAS, </a:t>
            </a:r>
            <a:r>
              <a:rPr>
                <a:hlinkClick r:id="rId7" invalidUrl="" action="" tgtFrame="" tooltip="" history="1" highlightClick="0" endSnd="0"/>
              </a:rPr>
              <a:t>Vol. 119 | No. 12</a:t>
            </a:r>
            <a:r>
              <a:rPr u="none">
                <a:solidFill>
                  <a:srgbClr val="000000"/>
                </a:solidFill>
                <a:uFillTx/>
              </a:rPr>
              <a:t>, March 14, 2022 e2113290119.</a:t>
            </a:r>
            <a:r>
              <a:rPr>
                <a:hlinkClick r:id="rId8" invalidUrl="" action="" tgtFrame="" tooltip="" history="1" highlightClick="0" endSnd="0"/>
              </a:rPr>
              <a:t>https://doi.org/10.1073/pnas.211329011</a:t>
            </a:r>
          </a:p>
        </p:txBody>
      </p:sp>
      <p:grpSp>
        <p:nvGrpSpPr>
          <p:cNvPr id="762" name="Group"/>
          <p:cNvGrpSpPr/>
          <p:nvPr/>
        </p:nvGrpSpPr>
        <p:grpSpPr>
          <a:xfrm>
            <a:off x="1357909" y="6313158"/>
            <a:ext cx="20562313" cy="6327278"/>
            <a:chOff x="0" y="-1"/>
            <a:chExt cx="20562313" cy="6327276"/>
          </a:xfrm>
        </p:grpSpPr>
        <p:pic>
          <p:nvPicPr>
            <p:cNvPr id="760" name="Image" descr="Image"/>
            <p:cNvPicPr>
              <a:picLocks noChangeAspect="1"/>
            </p:cNvPicPr>
            <p:nvPr/>
          </p:nvPicPr>
          <p:blipFill>
            <a:blip r:embed="rId9">
              <a:extLst/>
            </a:blip>
            <a:stretch>
              <a:fillRect/>
            </a:stretch>
          </p:blipFill>
          <p:spPr>
            <a:xfrm>
              <a:off x="11054114" y="-2"/>
              <a:ext cx="9508200" cy="6327278"/>
            </a:xfrm>
            <a:prstGeom prst="rect">
              <a:avLst/>
            </a:prstGeom>
            <a:ln w="12700" cap="flat">
              <a:noFill/>
              <a:miter lim="400000"/>
            </a:ln>
            <a:effectLst/>
          </p:spPr>
        </p:pic>
        <p:pic>
          <p:nvPicPr>
            <p:cNvPr id="761" name="Image" descr="Image"/>
            <p:cNvPicPr>
              <a:picLocks noChangeAspect="1"/>
            </p:cNvPicPr>
            <p:nvPr/>
          </p:nvPicPr>
          <p:blipFill>
            <a:blip r:embed="rId10">
              <a:extLst/>
            </a:blip>
            <a:stretch>
              <a:fillRect/>
            </a:stretch>
          </p:blipFill>
          <p:spPr>
            <a:xfrm>
              <a:off x="0" y="-2"/>
              <a:ext cx="11054119" cy="632727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Title 1"/>
          <p:cNvSpPr txBox="1"/>
          <p:nvPr>
            <p:ph type="title"/>
          </p:nvPr>
        </p:nvSpPr>
        <p:spPr>
          <a:xfrm>
            <a:off x="1219200" y="774699"/>
            <a:ext cx="13951341" cy="2644092"/>
          </a:xfrm>
          <a:prstGeom prst="rect">
            <a:avLst/>
          </a:prstGeom>
        </p:spPr>
        <p:txBody>
          <a:bodyPr/>
          <a:lstStyle/>
          <a:p>
            <a:pPr algn="l" defTabSz="1341120">
              <a:defRPr spc="-70" sz="7040">
                <a:solidFill>
                  <a:srgbClr val="000000"/>
                </a:solidFill>
              </a:defRPr>
            </a:pPr>
            <a:r>
              <a:t>Pre- v post-adolescents </a:t>
            </a:r>
          </a:p>
          <a:p>
            <a:pPr algn="l" defTabSz="1341120">
              <a:defRPr spc="-70" sz="7040">
                <a:solidFill>
                  <a:srgbClr val="000000"/>
                </a:solidFill>
              </a:defRPr>
            </a:pPr>
            <a:r>
              <a:t>x2 more sensitive to light after dark</a:t>
            </a:r>
          </a:p>
        </p:txBody>
      </p:sp>
      <p:sp>
        <p:nvSpPr>
          <p:cNvPr id="767" name="Crowley SJ, Cain SW, Burns AC, Acebo C, Carskadon MA. Increased Sensitivity of the Circadian System to Light in Early/Mid-Puberty. J Clin Endocrinol Metab. 2015 Nov;100(11):4067-73. doi: 10.1210/jc.2015-2775. Epub 2015 Aug 24. PMID: 26301944; PMCID: PMC4"/>
          <p:cNvSpPr txBox="1"/>
          <p:nvPr>
            <p:ph type="body" idx="23"/>
          </p:nvPr>
        </p:nvSpPr>
        <p:spPr>
          <a:xfrm>
            <a:off x="1219200" y="12431268"/>
            <a:ext cx="19118581" cy="740462"/>
          </a:xfrm>
          <a:prstGeom prst="rect">
            <a:avLst/>
          </a:prstGeom>
          <a:extLst>
            <a:ext uri="{C572A759-6A51-4108-AA02-DFA0A04FC94B}">
              <ma14:wrappingTextBoxFlag xmlns:ma14="http://schemas.microsoft.com/office/mac/drawingml/2011/main" val="1"/>
            </a:ext>
          </a:extLst>
        </p:spPr>
        <p:txBody>
          <a:bodyPr anchor="t"/>
          <a:lstStyle/>
          <a:p>
            <a:pPr marL="0" indent="0" defTabSz="2438400">
              <a:spcBef>
                <a:spcPts val="0"/>
              </a:spcBef>
              <a:buSzTx/>
              <a:buNone/>
              <a:defRPr sz="1200"/>
            </a:pPr>
            <a:r>
              <a:t>Crowley SJ, Cain SW, Burns AC, Acebo C, Carskadon MA. Increased Sensitivity of the Circadian System to Light in Early/Mid-Puberty. J Clin Endocrinol Metab. 2015 Nov;100(11):4067-73. doi: 10.1210/jc.2015-2775. Epub 2015 Aug 24. PMID: 26301944; PMCID: PMC4702443.</a:t>
            </a:r>
          </a:p>
          <a:p>
            <a:pPr marL="0" indent="0" defTabSz="2438400">
              <a:spcBef>
                <a:spcPts val="0"/>
              </a:spcBef>
              <a:buSzTx/>
              <a:buNone/>
              <a:defRPr sz="1200"/>
            </a:pPr>
            <a:r>
              <a:t>Eto, T., &amp; Higuchi, S. (2023). Review on age-related differences in non-visual effects of light: melatonin suppression, circadian phase shift and pupillary light reflex in children to older adults. </a:t>
            </a:r>
            <a:r>
              <a:rPr i="1"/>
              <a:t>Journal of PHYSIOLOGICAL ANTHROPOLOGY</a:t>
            </a:r>
            <a:r>
              <a:t>,</a:t>
            </a:r>
            <a:r>
              <a:rPr i="1"/>
              <a:t> 42</a:t>
            </a:r>
            <a:r>
              <a:t>. https://doi.org/10.1186/s40101-023-00328-1 </a:t>
            </a:r>
          </a:p>
        </p:txBody>
      </p:sp>
      <p:pic>
        <p:nvPicPr>
          <p:cNvPr id="768" name="Image" descr="Image"/>
          <p:cNvPicPr>
            <a:picLocks noChangeAspect="1"/>
          </p:cNvPicPr>
          <p:nvPr/>
        </p:nvPicPr>
        <p:blipFill>
          <a:blip r:embed="rId3">
            <a:extLst/>
          </a:blip>
          <a:srcRect l="17860" t="0" r="14033" b="0"/>
          <a:stretch>
            <a:fillRect/>
          </a:stretch>
        </p:blipFill>
        <p:spPr>
          <a:xfrm>
            <a:off x="16921670" y="1366866"/>
            <a:ext cx="6642773" cy="6490579"/>
          </a:xfrm>
          <a:prstGeom prst="rect">
            <a:avLst/>
          </a:prstGeom>
          <a:ln w="12700">
            <a:miter lim="400000"/>
          </a:ln>
        </p:spPr>
      </p:pic>
      <p:pic>
        <p:nvPicPr>
          <p:cNvPr id="769" name="Sea against sky at sunset" descr="Sea against sky at sunset"/>
          <p:cNvPicPr>
            <a:picLocks noChangeAspect="1"/>
          </p:cNvPicPr>
          <p:nvPr/>
        </p:nvPicPr>
        <p:blipFill>
          <a:blip r:embed="rId4">
            <a:extLst/>
          </a:blip>
          <a:srcRect l="49116" t="2030" r="10975" b="0"/>
          <a:stretch>
            <a:fillRect/>
          </a:stretch>
        </p:blipFill>
        <p:spPr>
          <a:xfrm>
            <a:off x="856257" y="4017794"/>
            <a:ext cx="11318069" cy="7814438"/>
          </a:xfrm>
          <a:prstGeom prst="rect">
            <a:avLst/>
          </a:prstGeom>
          <a:ln w="12700">
            <a:miter lim="400000"/>
          </a:ln>
        </p:spPr>
      </p:pic>
      <p:sp>
        <p:nvSpPr>
          <p:cNvPr id="770" name="Subtitle 2"/>
          <p:cNvSpPr txBox="1"/>
          <p:nvPr/>
        </p:nvSpPr>
        <p:spPr>
          <a:xfrm>
            <a:off x="12481621" y="9213717"/>
            <a:ext cx="11945928" cy="32999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698500" indent="-698500">
              <a:buSzPct val="100000"/>
              <a:buFont typeface="Arial"/>
              <a:buChar char="•"/>
            </a:lvl1pPr>
          </a:lstStyle>
          <a:p>
            <a:pPr/>
            <a:r>
              <a:t>Increased sensitivity to spectrum, too</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4" name="Picture Placeholder 2" descr="Picture Placeholder 2"/>
          <p:cNvPicPr>
            <a:picLocks noChangeAspect="1"/>
          </p:cNvPicPr>
          <p:nvPr>
            <p:ph type="pic" idx="21"/>
          </p:nvPr>
        </p:nvPicPr>
        <p:blipFill>
          <a:blip r:embed="rId3">
            <a:extLst/>
          </a:blip>
          <a:srcRect l="16678" t="24508" r="16678" b="14413"/>
          <a:stretch>
            <a:fillRect/>
          </a:stretch>
        </p:blipFill>
        <p:spPr>
          <a:xfrm>
            <a:off x="-1" y="8197598"/>
            <a:ext cx="8042249" cy="5525922"/>
          </a:xfrm>
          <a:prstGeom prst="rect">
            <a:avLst/>
          </a:prstGeom>
        </p:spPr>
      </p:pic>
      <p:sp>
        <p:nvSpPr>
          <p:cNvPr id="775" name="Lower intensity overall…"/>
          <p:cNvSpPr txBox="1"/>
          <p:nvPr>
            <p:ph type="body" sz="half" idx="1"/>
          </p:nvPr>
        </p:nvSpPr>
        <p:spPr>
          <a:xfrm>
            <a:off x="13915828" y="3371308"/>
            <a:ext cx="9828877" cy="8029597"/>
          </a:xfrm>
          <a:prstGeom prst="rect">
            <a:avLst/>
          </a:prstGeom>
        </p:spPr>
        <p:txBody>
          <a:bodyPr/>
          <a:lstStyle/>
          <a:p>
            <a:pPr marL="0" indent="0" defTabSz="2446733">
              <a:lnSpc>
                <a:spcPct val="80000"/>
              </a:lnSpc>
              <a:spcBef>
                <a:spcPts val="0"/>
              </a:spcBef>
              <a:buSzTx/>
              <a:buNone/>
              <a:defRPr sz="4500">
                <a:latin typeface="+mn-lt"/>
                <a:ea typeface="+mn-ea"/>
                <a:cs typeface="+mn-cs"/>
                <a:sym typeface="Canela Bold"/>
              </a:defRPr>
            </a:pPr>
            <a:r>
              <a:t>Lower intensity overall</a:t>
            </a:r>
          </a:p>
          <a:p>
            <a:pPr marL="441156" indent="-441156" defTabSz="2446733">
              <a:lnSpc>
                <a:spcPct val="80000"/>
              </a:lnSpc>
              <a:spcBef>
                <a:spcPts val="0"/>
              </a:spcBef>
              <a:buFontTx/>
              <a:buChar char="•"/>
              <a:defRPr sz="4500">
                <a:latin typeface="Canela Regular"/>
                <a:ea typeface="Canela Regular"/>
                <a:cs typeface="Canela Regular"/>
                <a:sym typeface="Canela Regular"/>
              </a:defRPr>
            </a:pPr>
            <a:r>
              <a:t>Later sleep onset</a:t>
            </a:r>
          </a:p>
          <a:p>
            <a:pPr marL="441156" indent="-441156" defTabSz="2446733">
              <a:lnSpc>
                <a:spcPct val="80000"/>
              </a:lnSpc>
              <a:spcBef>
                <a:spcPts val="0"/>
              </a:spcBef>
              <a:buFontTx/>
              <a:buChar char="•"/>
              <a:defRPr sz="4500">
                <a:latin typeface="Canela Regular"/>
                <a:ea typeface="Canela Regular"/>
                <a:cs typeface="Canela Regular"/>
                <a:sym typeface="Canela Regular"/>
              </a:defRPr>
            </a:pPr>
            <a:r>
              <a:t>Later next-day sleep offset</a:t>
            </a:r>
          </a:p>
          <a:p>
            <a:pPr marL="0" indent="0" defTabSz="2446733">
              <a:lnSpc>
                <a:spcPct val="80000"/>
              </a:lnSpc>
              <a:spcBef>
                <a:spcPts val="0"/>
              </a:spcBef>
              <a:buSzTx/>
              <a:buNone/>
              <a:defRPr sz="4500">
                <a:latin typeface="Canela Regular"/>
                <a:ea typeface="Canela Regular"/>
                <a:cs typeface="Canela Regular"/>
                <a:sym typeface="Canela Regular"/>
              </a:defRPr>
            </a:pPr>
          </a:p>
          <a:p>
            <a:pPr marL="0" indent="0" defTabSz="2446733">
              <a:lnSpc>
                <a:spcPct val="80000"/>
              </a:lnSpc>
              <a:spcBef>
                <a:spcPts val="0"/>
              </a:spcBef>
              <a:buSzTx/>
              <a:buNone/>
              <a:defRPr sz="4500">
                <a:latin typeface="+mn-lt"/>
                <a:ea typeface="+mn-ea"/>
                <a:cs typeface="+mn-cs"/>
                <a:sym typeface="Canela Bold"/>
              </a:defRPr>
            </a:pPr>
            <a:r>
              <a:t>Time of last exposure</a:t>
            </a:r>
          </a:p>
          <a:p>
            <a:pPr marL="441156" indent="-441156" defTabSz="2446733">
              <a:lnSpc>
                <a:spcPct val="80000"/>
              </a:lnSpc>
              <a:spcBef>
                <a:spcPts val="0"/>
              </a:spcBef>
              <a:buFontTx/>
              <a:buChar char="•"/>
              <a:defRPr sz="4500">
                <a:latin typeface="Canela Regular"/>
                <a:ea typeface="Canela Regular"/>
                <a:cs typeface="Canela Regular"/>
                <a:sym typeface="Canela Regular"/>
              </a:defRPr>
            </a:pPr>
            <a:r>
              <a:t>Later sleep onset</a:t>
            </a:r>
          </a:p>
          <a:p>
            <a:pPr marL="441156" indent="-441156" defTabSz="2446733">
              <a:lnSpc>
                <a:spcPct val="80000"/>
              </a:lnSpc>
              <a:spcBef>
                <a:spcPts val="0"/>
              </a:spcBef>
              <a:buFontTx/>
              <a:buChar char="•"/>
              <a:defRPr sz="4500">
                <a:latin typeface="Canela Regular"/>
                <a:ea typeface="Canela Regular"/>
                <a:cs typeface="Canela Regular"/>
                <a:sym typeface="Canela Regular"/>
              </a:defRPr>
            </a:pPr>
            <a:r>
              <a:t>Shorter objective sleep</a:t>
            </a:r>
          </a:p>
          <a:p>
            <a:pPr marL="441156" indent="-441156" defTabSz="2446733">
              <a:lnSpc>
                <a:spcPct val="80000"/>
              </a:lnSpc>
              <a:spcBef>
                <a:spcPts val="0"/>
              </a:spcBef>
              <a:buFontTx/>
              <a:buChar char="•"/>
              <a:defRPr sz="4500">
                <a:latin typeface="Canela Regular"/>
                <a:ea typeface="Canela Regular"/>
                <a:cs typeface="Canela Regular"/>
                <a:sym typeface="Canela Regular"/>
              </a:defRPr>
            </a:pPr>
          </a:p>
          <a:p>
            <a:pPr marL="0" indent="0" defTabSz="2446733">
              <a:lnSpc>
                <a:spcPct val="80000"/>
              </a:lnSpc>
              <a:spcBef>
                <a:spcPts val="0"/>
              </a:spcBef>
              <a:buSzTx/>
              <a:buNone/>
              <a:defRPr sz="4500">
                <a:latin typeface="+mn-lt"/>
                <a:ea typeface="+mn-ea"/>
                <a:cs typeface="+mn-cs"/>
                <a:sym typeface="Canela Bold"/>
              </a:defRPr>
            </a:pPr>
            <a:r>
              <a:t>Higher average  morning light </a:t>
            </a:r>
          </a:p>
          <a:p>
            <a:pPr marL="441156" indent="-441156" defTabSz="2446733">
              <a:lnSpc>
                <a:spcPct val="80000"/>
              </a:lnSpc>
              <a:spcBef>
                <a:spcPts val="0"/>
              </a:spcBef>
              <a:buFontTx/>
              <a:buChar char="•"/>
              <a:defRPr sz="4500">
                <a:latin typeface="Canela Regular"/>
                <a:ea typeface="Canela Regular"/>
                <a:cs typeface="Canela Regular"/>
                <a:sym typeface="Canela Regular"/>
              </a:defRPr>
            </a:pPr>
            <a:r>
              <a:t>Earlier sleep onset</a:t>
            </a:r>
          </a:p>
          <a:p>
            <a:pPr marL="441156" indent="-441156" defTabSz="2446733">
              <a:lnSpc>
                <a:spcPct val="80000"/>
              </a:lnSpc>
              <a:spcBef>
                <a:spcPts val="0"/>
              </a:spcBef>
              <a:buFontTx/>
              <a:buChar char="•"/>
              <a:defRPr sz="4500">
                <a:latin typeface="Canela Regular"/>
                <a:ea typeface="Canela Regular"/>
                <a:cs typeface="Canela Regular"/>
                <a:sym typeface="Canela Regular"/>
              </a:defRPr>
            </a:pPr>
            <a:r>
              <a:t>Earlier next-day wake-time</a:t>
            </a:r>
          </a:p>
        </p:txBody>
      </p:sp>
      <p:sp>
        <p:nvSpPr>
          <p:cNvPr id="776" name="Effect of intensity and timing"/>
          <p:cNvSpPr txBox="1"/>
          <p:nvPr>
            <p:ph type="title"/>
          </p:nvPr>
        </p:nvSpPr>
        <p:spPr>
          <a:xfrm>
            <a:off x="13697363" y="1095377"/>
            <a:ext cx="10816010" cy="1595820"/>
          </a:xfrm>
          <a:prstGeom prst="rect">
            <a:avLst/>
          </a:prstGeom>
        </p:spPr>
        <p:txBody>
          <a:bodyPr/>
          <a:lstStyle>
            <a:lvl1pPr defTabSz="1780032">
              <a:defRPr spc="-100" sz="6600"/>
            </a:lvl1pPr>
          </a:lstStyle>
          <a:p>
            <a:pPr/>
            <a:r>
              <a:t>Sleep and teens…</a:t>
            </a:r>
          </a:p>
        </p:txBody>
      </p:sp>
      <p:sp>
        <p:nvSpPr>
          <p:cNvPr id="777" name="Gasperetti CE, Dolsen EA, Harvey AG. The influence of intensity and timing of daily light exposure on subjective and objective sleep in adolescents with an evening circadian preference. Sleep Med. 2021 Mar;79:166-174. doi: 10.1016/j.sleep.2020.11.014. Ep"/>
          <p:cNvSpPr txBox="1"/>
          <p:nvPr>
            <p:ph type="body" idx="22"/>
          </p:nvPr>
        </p:nvSpPr>
        <p:spPr>
          <a:xfrm>
            <a:off x="12792532" y="12506173"/>
            <a:ext cx="10816010" cy="846940"/>
          </a:xfrm>
          <a:prstGeom prst="rect">
            <a:avLst/>
          </a:prstGeom>
          <a:extLst>
            <a:ext uri="{C572A759-6A51-4108-AA02-DFA0A04FC94B}">
              <ma14:wrappingTextBoxFlag xmlns:ma14="http://schemas.microsoft.com/office/mac/drawingml/2011/main" val="1"/>
            </a:ext>
          </a:extLst>
        </p:spPr>
        <p:txBody>
          <a:bodyPr/>
          <a:lstStyle>
            <a:lvl1pPr marL="0" indent="0" defTabSz="2438400">
              <a:spcBef>
                <a:spcPts val="0"/>
              </a:spcBef>
              <a:buSzTx/>
              <a:buNone/>
              <a:defRPr sz="1400">
                <a:latin typeface="Canela Deck Regular"/>
                <a:ea typeface="Canela Deck Regular"/>
                <a:cs typeface="Canela Deck Regular"/>
                <a:sym typeface="Canela Deck Regular"/>
              </a:defRPr>
            </a:lvl1pPr>
          </a:lstStyle>
          <a:p>
            <a:pPr/>
            <a:r>
              <a:t>Gasperetti CE, Dolsen EA, Harvey AG. The influence of intensity and timing of daily light exposure on subjective and objective sleep in adolescents with an evening circadian preference. Sleep Med. 2021 Mar;79:166-174. doi: 10.1016/j.sleep.2020.11.014. Epub 2020 Nov 16. PMID: 33262011; PMCID: PMC7925365.</a:t>
            </a:r>
          </a:p>
        </p:txBody>
      </p:sp>
      <p:pic>
        <p:nvPicPr>
          <p:cNvPr id="778" name="Screenshot 2021-01-24 at 10.54.37.png" descr="Screenshot 2021-01-24 at 10.54.37.png"/>
          <p:cNvPicPr>
            <a:picLocks noChangeAspect="1"/>
          </p:cNvPicPr>
          <p:nvPr/>
        </p:nvPicPr>
        <p:blipFill>
          <a:blip r:embed="rId4">
            <a:extLst/>
          </a:blip>
          <a:srcRect l="12716" t="0" r="27327" b="0"/>
          <a:stretch>
            <a:fillRect/>
          </a:stretch>
        </p:blipFill>
        <p:spPr>
          <a:xfrm>
            <a:off x="-91084" y="30747"/>
            <a:ext cx="8224318" cy="6235145"/>
          </a:xfrm>
          <a:prstGeom prst="rect">
            <a:avLst/>
          </a:prstGeom>
          <a:ln w="12700">
            <a:miter lim="400000"/>
          </a:ln>
        </p:spPr>
      </p:pic>
      <p:pic>
        <p:nvPicPr>
          <p:cNvPr id="779" name="Image" descr="Image"/>
          <p:cNvPicPr>
            <a:picLocks noChangeAspect="1"/>
          </p:cNvPicPr>
          <p:nvPr/>
        </p:nvPicPr>
        <p:blipFill>
          <a:blip r:embed="rId5">
            <a:extLst/>
          </a:blip>
          <a:stretch>
            <a:fillRect/>
          </a:stretch>
        </p:blipFill>
        <p:spPr>
          <a:xfrm>
            <a:off x="4447672" y="3598316"/>
            <a:ext cx="8299452" cy="5220626"/>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3" name="Dynamic lighting,…"/>
          <p:cNvSpPr txBox="1"/>
          <p:nvPr>
            <p:ph type="title"/>
          </p:nvPr>
        </p:nvSpPr>
        <p:spPr>
          <a:xfrm>
            <a:off x="990600" y="749300"/>
            <a:ext cx="9753600" cy="2811167"/>
          </a:xfrm>
          <a:prstGeom prst="rect">
            <a:avLst/>
          </a:prstGeom>
        </p:spPr>
        <p:txBody>
          <a:bodyPr/>
          <a:lstStyle>
            <a:lvl1pPr algn="l" defTabSz="1560574">
              <a:defRPr spc="-100" sz="5300"/>
            </a:lvl1pPr>
          </a:lstStyle>
          <a:p>
            <a:pPr/>
            <a:r>
              <a:t>Inpatients with major depressive disorder</a:t>
            </a:r>
          </a:p>
        </p:txBody>
      </p:sp>
      <p:pic>
        <p:nvPicPr>
          <p:cNvPr id="784" name="Sea against sky at sunset" descr="Sea against sky at sunset"/>
          <p:cNvPicPr>
            <a:picLocks noChangeAspect="1"/>
          </p:cNvPicPr>
          <p:nvPr>
            <p:ph type="pic" idx="21"/>
          </p:nvPr>
        </p:nvPicPr>
        <p:blipFill>
          <a:blip r:embed="rId2">
            <a:extLst/>
          </a:blip>
          <a:srcRect l="22910" t="0" r="11810" b="0"/>
          <a:stretch>
            <a:fillRect/>
          </a:stretch>
        </p:blipFill>
        <p:spPr>
          <a:xfrm>
            <a:off x="12192643" y="1270000"/>
            <a:ext cx="12044577" cy="12324680"/>
          </a:xfrm>
          <a:prstGeom prst="rect">
            <a:avLst/>
          </a:prstGeom>
        </p:spPr>
      </p:pic>
      <p:sp>
        <p:nvSpPr>
          <p:cNvPr id="785" name="Dynamic lighting:…"/>
          <p:cNvSpPr txBox="1"/>
          <p:nvPr>
            <p:ph type="body" sz="half" idx="1"/>
          </p:nvPr>
        </p:nvSpPr>
        <p:spPr>
          <a:xfrm>
            <a:off x="1219199" y="4023221"/>
            <a:ext cx="9757572" cy="8384679"/>
          </a:xfrm>
          <a:prstGeom prst="rect">
            <a:avLst/>
          </a:prstGeom>
        </p:spPr>
        <p:txBody>
          <a:bodyPr/>
          <a:lstStyle/>
          <a:p>
            <a:pPr algn="l" defTabSz="2438337">
              <a:lnSpc>
                <a:spcPct val="90000"/>
              </a:lnSpc>
              <a:spcBef>
                <a:spcPts val="2400"/>
              </a:spcBef>
              <a:defRPr spc="0">
                <a:latin typeface="Canela Text Regular"/>
                <a:ea typeface="Canela Text Regular"/>
                <a:cs typeface="Canela Text Regular"/>
                <a:sym typeface="Canela Text Regular"/>
              </a:defRPr>
            </a:pPr>
            <a:r>
              <a:t>Dynamic lighting:</a:t>
            </a:r>
          </a:p>
          <a:p>
            <a:pPr marL="546100" indent="-546100" algn="l" defTabSz="2438337">
              <a:lnSpc>
                <a:spcPct val="90000"/>
              </a:lnSpc>
              <a:spcBef>
                <a:spcPts val="2400"/>
              </a:spcBef>
              <a:buSzPct val="150000"/>
              <a:buChar char="•"/>
              <a:defRPr spc="0">
                <a:latin typeface="Canela Text Regular"/>
                <a:ea typeface="Canela Text Regular"/>
                <a:cs typeface="Canela Text Regular"/>
                <a:sym typeface="Canela Text Regular"/>
              </a:defRPr>
            </a:pPr>
            <a:r>
              <a:t>woke up earlier</a:t>
            </a:r>
          </a:p>
          <a:p>
            <a:pPr marL="546100" indent="-546100" algn="l" defTabSz="2438337">
              <a:lnSpc>
                <a:spcPct val="90000"/>
              </a:lnSpc>
              <a:spcBef>
                <a:spcPts val="2400"/>
              </a:spcBef>
              <a:buSzPct val="150000"/>
              <a:buChar char="•"/>
              <a:defRPr spc="0">
                <a:latin typeface="Canela Text Regular"/>
                <a:ea typeface="Canela Text Regular"/>
                <a:cs typeface="Canela Text Regular"/>
                <a:sym typeface="Canela Text Regular"/>
              </a:defRPr>
            </a:pPr>
            <a:r>
              <a:t>slept x2 longer </a:t>
            </a:r>
          </a:p>
          <a:p>
            <a:pPr marL="546100" indent="-546100" algn="l" defTabSz="2438337">
              <a:lnSpc>
                <a:spcPct val="90000"/>
              </a:lnSpc>
              <a:spcBef>
                <a:spcPts val="2400"/>
              </a:spcBef>
              <a:buSzPct val="150000"/>
              <a:buChar char="•"/>
              <a:defRPr spc="0">
                <a:latin typeface="Canela Text Regular"/>
                <a:ea typeface="Canela Text Regular"/>
                <a:cs typeface="Canela Text Regular"/>
                <a:sym typeface="Canela Text Regular"/>
              </a:defRPr>
            </a:pPr>
            <a:r>
              <a:t>higher sleep efficiency (+ 2.4%) </a:t>
            </a:r>
          </a:p>
          <a:p>
            <a:pPr marL="546100" indent="-546100" algn="l" defTabSz="2438337">
              <a:lnSpc>
                <a:spcPct val="90000"/>
              </a:lnSpc>
              <a:spcBef>
                <a:spcPts val="2400"/>
              </a:spcBef>
              <a:buSzPct val="150000"/>
              <a:buChar char="•"/>
              <a:defRPr spc="0">
                <a:latin typeface="Canela Text Regular"/>
                <a:ea typeface="Canela Text Regular"/>
                <a:cs typeface="Canela Text Regular"/>
                <a:sym typeface="Canela Text Regular"/>
              </a:defRPr>
            </a:pPr>
            <a:r>
              <a:t>shorter periods of nighttime awakenings</a:t>
            </a:r>
          </a:p>
        </p:txBody>
      </p:sp>
      <p:sp>
        <p:nvSpPr>
          <p:cNvPr id="786" name="Text"/>
          <p:cNvSpPr txBox="1"/>
          <p:nvPr>
            <p:ph type="body" idx="23"/>
          </p:nvPr>
        </p:nvSpPr>
        <p:spPr>
          <a:prstGeom prst="rect">
            <a:avLst/>
          </a:prstGeom>
        </p:spPr>
        <p:txBody>
          <a:bodyPr/>
          <a:lstStyle/>
          <a:p>
            <a:pPr marL="0" indent="0" defTabSz="2438400">
              <a:spcBef>
                <a:spcPts val="0"/>
              </a:spcBef>
              <a:buSzTx/>
              <a:buNone/>
              <a:defRPr sz="2400"/>
            </a:pPr>
          </a:p>
        </p:txBody>
      </p:sp>
      <p:sp>
        <p:nvSpPr>
          <p:cNvPr id="787" name="Canazei, M., Weninger, J., Pohl, W., Marksteiner, J., &amp; Weiss, E. (2022). Effects of dynamic bedroom lighting on measures of sleep and circadian rest-activity rhythm in inpatients with major depressive disorder. Scientific Reports, 12, 6137. https://doi."/>
          <p:cNvSpPr txBox="1"/>
          <p:nvPr/>
        </p:nvSpPr>
        <p:spPr>
          <a:xfrm>
            <a:off x="1055459" y="12649149"/>
            <a:ext cx="10084653" cy="7062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457200" defTabSz="457200">
              <a:lnSpc>
                <a:spcPct val="100000"/>
              </a:lnSpc>
              <a:spcBef>
                <a:spcPts val="0"/>
              </a:spcBef>
              <a:defRPr sz="1400">
                <a:latin typeface="Helvetica Neue"/>
                <a:ea typeface="Helvetica Neue"/>
                <a:cs typeface="Helvetica Neue"/>
                <a:sym typeface="Helvetica Neue"/>
              </a:defRPr>
            </a:pPr>
            <a:r>
              <a:t>Canazei, M., Weninger, J., Pohl, W., Marksteiner, J., &amp; Weiss, E. (2022). Effects of dynamic bedroom lighting on measures of sleep and circadian rest-activity rhythm in inpatients with major depressive disorder. </a:t>
            </a:r>
            <a:r>
              <a:rPr i="1"/>
              <a:t>Scientific Reports</a:t>
            </a:r>
            <a:r>
              <a:t>,</a:t>
            </a:r>
            <a:r>
              <a:rPr i="1"/>
              <a:t> 12</a:t>
            </a:r>
            <a:r>
              <a:t>, 6137. https://doi.org/10.1038/s41598-022-10161-8 </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Schizophrenia"/>
          <p:cNvSpPr txBox="1"/>
          <p:nvPr>
            <p:ph type="title"/>
          </p:nvPr>
        </p:nvSpPr>
        <p:spPr>
          <a:prstGeom prst="rect">
            <a:avLst/>
          </a:prstGeom>
        </p:spPr>
        <p:txBody>
          <a:bodyPr/>
          <a:lstStyle>
            <a:lvl1pPr algn="l" defTabSz="2267711">
              <a:defRPr spc="-100" sz="7800">
                <a:solidFill>
                  <a:srgbClr val="000000"/>
                </a:solidFill>
              </a:defRPr>
            </a:lvl1pPr>
          </a:lstStyle>
          <a:p>
            <a:pPr/>
            <a:r>
              <a:t>Schizophrenia</a:t>
            </a:r>
          </a:p>
        </p:txBody>
      </p:sp>
      <p:sp>
        <p:nvSpPr>
          <p:cNvPr id="790" name="Improving sleep and affect"/>
          <p:cNvSpPr txBox="1"/>
          <p:nvPr>
            <p:ph type="body" sz="quarter" idx="1"/>
          </p:nvPr>
        </p:nvSpPr>
        <p:spPr>
          <a:xfrm>
            <a:off x="1219199" y="2387600"/>
            <a:ext cx="9757572" cy="832612"/>
          </a:xfrm>
          <a:prstGeom prst="rect">
            <a:avLst/>
          </a:prstGeom>
        </p:spPr>
        <p:txBody>
          <a:bodyPr/>
          <a:lstStyle>
            <a:lvl1pPr algn="l" defTabSz="1121663">
              <a:lnSpc>
                <a:spcPct val="80000"/>
              </a:lnSpc>
              <a:defRPr spc="-100" sz="3800">
                <a:latin typeface="+mn-lt"/>
                <a:ea typeface="+mn-ea"/>
                <a:cs typeface="+mn-cs"/>
                <a:sym typeface="Canela Bold"/>
              </a:defRPr>
            </a:lvl1pPr>
          </a:lstStyle>
          <a:p>
            <a:pPr/>
            <a:r>
              <a:t>Improving sleep and affect</a:t>
            </a:r>
          </a:p>
        </p:txBody>
      </p:sp>
      <p:sp>
        <p:nvSpPr>
          <p:cNvPr id="791" name="Circadian lighting significantly improved BPRS scores with affectivity scores also showing significant enhancements postintervention"/>
          <p:cNvSpPr txBox="1"/>
          <p:nvPr>
            <p:ph type="body" idx="22"/>
          </p:nvPr>
        </p:nvSpPr>
        <p:spPr>
          <a:xfrm>
            <a:off x="1217214" y="3883128"/>
            <a:ext cx="9757572" cy="3320167"/>
          </a:xfrm>
          <a:prstGeom prst="rect">
            <a:avLst/>
          </a:prstGeom>
          <a:extLst>
            <a:ext uri="{C572A759-6A51-4108-AA02-DFA0A04FC94B}">
              <ma14:wrappingTextBoxFlag xmlns:ma14="http://schemas.microsoft.com/office/mac/drawingml/2011/main" val="1"/>
            </a:ext>
          </a:extLst>
        </p:spPr>
        <p:txBody>
          <a:bodyPr/>
          <a:lstStyle>
            <a:lvl1pPr marL="0" indent="0">
              <a:buSzTx/>
              <a:buNone/>
            </a:lvl1pPr>
          </a:lstStyle>
          <a:p>
            <a:pPr/>
            <a:r>
              <a:t>Circadian lighting significantly improved BPRS scores with affectivity scores also showing significant enhancements postintervention</a:t>
            </a:r>
          </a:p>
        </p:txBody>
      </p:sp>
      <p:sp>
        <p:nvSpPr>
          <p:cNvPr id="792" name="Skeldon, A. C., Dijk, D.-J., Meyer, N., &amp; Wulff, K. (2021). Extracting Circadian and Sleep Parameters from Longitudinal Data in Schizophrenia for the Design of Pragmatic Light Interventions. Schizophrenia Bulletin, 48(2), 447-456. https://doi.org/10.1093"/>
          <p:cNvSpPr txBox="1"/>
          <p:nvPr>
            <p:ph type="body" idx="23"/>
          </p:nvPr>
        </p:nvSpPr>
        <p:spPr>
          <a:xfrm>
            <a:off x="1139793" y="12591536"/>
            <a:ext cx="21212207" cy="503023"/>
          </a:xfrm>
          <a:prstGeom prst="rect">
            <a:avLst/>
          </a:prstGeom>
          <a:extLst>
            <a:ext uri="{C572A759-6A51-4108-AA02-DFA0A04FC94B}">
              <ma14:wrappingTextBoxFlag xmlns:ma14="http://schemas.microsoft.com/office/mac/drawingml/2011/main" val="1"/>
            </a:ext>
          </a:extLst>
        </p:spPr>
        <p:txBody>
          <a:bodyPr/>
          <a:lstStyle/>
          <a:p>
            <a:pPr marL="457200" indent="-457200" defTabSz="457200">
              <a:lnSpc>
                <a:spcPct val="100000"/>
              </a:lnSpc>
              <a:spcBef>
                <a:spcPts val="0"/>
              </a:spcBef>
              <a:buSzTx/>
              <a:buNone/>
              <a:defRPr sz="1400">
                <a:latin typeface="Helvetica Neue"/>
                <a:ea typeface="Helvetica Neue"/>
                <a:cs typeface="Helvetica Neue"/>
                <a:sym typeface="Helvetica Neue"/>
              </a:defRPr>
            </a:pPr>
            <a:r>
              <a:t>Skeldon, A. C., Dijk, D.-J., Meyer, N., &amp; Wulff, K. (2021). Extracting Circadian and Sleep Parameters from Longitudinal Data in Schizophrenia for the Design of Pragmatic Light Interventions. </a:t>
            </a:r>
            <a:r>
              <a:rPr i="1"/>
              <a:t>Schizophrenia Bulletin</a:t>
            </a:r>
            <a:r>
              <a:t>,</a:t>
            </a:r>
            <a:r>
              <a:rPr i="1"/>
              <a:t> 48</a:t>
            </a:r>
            <a:r>
              <a:t>(2), 447-456. https://doi.org/10.1093/schbul/sbab124 </a:t>
            </a:r>
          </a:p>
        </p:txBody>
      </p:sp>
      <p:pic>
        <p:nvPicPr>
          <p:cNvPr id="793" name="pasted-movie.png" descr="pasted-movie.png"/>
          <p:cNvPicPr>
            <a:picLocks noChangeAspect="1"/>
          </p:cNvPicPr>
          <p:nvPr/>
        </p:nvPicPr>
        <p:blipFill>
          <a:blip r:embed="rId2">
            <a:extLst/>
          </a:blip>
          <a:srcRect l="0" t="58002" r="0" b="0"/>
          <a:stretch>
            <a:fillRect/>
          </a:stretch>
        </p:blipFill>
        <p:spPr>
          <a:xfrm>
            <a:off x="13935095" y="587368"/>
            <a:ext cx="9264003" cy="7871083"/>
          </a:xfrm>
          <a:prstGeom prst="rect">
            <a:avLst/>
          </a:prstGeom>
          <a:ln w="12700">
            <a:miter lim="400000"/>
          </a:ln>
        </p:spPr>
      </p:pic>
      <p:pic>
        <p:nvPicPr>
          <p:cNvPr id="794" name="pasted-movie.png" descr="pasted-movie.png"/>
          <p:cNvPicPr>
            <a:picLocks noChangeAspect="1"/>
          </p:cNvPicPr>
          <p:nvPr/>
        </p:nvPicPr>
        <p:blipFill>
          <a:blip r:embed="rId3">
            <a:extLst/>
          </a:blip>
          <a:stretch>
            <a:fillRect/>
          </a:stretch>
        </p:blipFill>
        <p:spPr>
          <a:xfrm>
            <a:off x="1409061" y="8354828"/>
            <a:ext cx="7951480" cy="3085176"/>
          </a:xfrm>
          <a:prstGeom prst="rect">
            <a:avLst/>
          </a:prstGeom>
          <a:ln w="12700">
            <a:miter lim="400000"/>
          </a:ln>
        </p:spPr>
      </p:pic>
      <p:pic>
        <p:nvPicPr>
          <p:cNvPr id="795" name="pasted-movie.png" descr="pasted-movie.png"/>
          <p:cNvPicPr>
            <a:picLocks noChangeAspect="1"/>
          </p:cNvPicPr>
          <p:nvPr/>
        </p:nvPicPr>
        <p:blipFill>
          <a:blip r:embed="rId4">
            <a:extLst/>
          </a:blip>
          <a:stretch>
            <a:fillRect/>
          </a:stretch>
        </p:blipFill>
        <p:spPr>
          <a:xfrm>
            <a:off x="14946295" y="8646860"/>
            <a:ext cx="7415216" cy="3722440"/>
          </a:xfrm>
          <a:prstGeom prst="rect">
            <a:avLst/>
          </a:prstGeom>
          <a:ln w="12700">
            <a:miter lim="400000"/>
          </a:ln>
        </p:spPr>
      </p:pic>
      <p:pic>
        <p:nvPicPr>
          <p:cNvPr id="796" name="Line Line" descr="Line Line"/>
          <p:cNvPicPr>
            <a:picLocks noChangeAspect="1"/>
          </p:cNvPicPr>
          <p:nvPr/>
        </p:nvPicPr>
        <p:blipFill>
          <a:blip r:embed="rId5">
            <a:extLst/>
          </a:blip>
          <a:stretch>
            <a:fillRect/>
          </a:stretch>
        </p:blipFill>
        <p:spPr>
          <a:xfrm rot="13843433">
            <a:off x="21536068" y="7013808"/>
            <a:ext cx="1986555" cy="827751"/>
          </a:xfrm>
          <a:prstGeom prst="rect">
            <a:avLst/>
          </a:prstGeom>
          <a:ln w="12700">
            <a:miter lim="400000"/>
          </a:ln>
        </p:spPr>
      </p:pic>
      <p:pic>
        <p:nvPicPr>
          <p:cNvPr id="797" name="Line Line" descr="Line Line"/>
          <p:cNvPicPr>
            <a:picLocks noChangeAspect="1"/>
          </p:cNvPicPr>
          <p:nvPr/>
        </p:nvPicPr>
        <p:blipFill>
          <a:blip r:embed="rId5">
            <a:extLst/>
          </a:blip>
          <a:stretch>
            <a:fillRect/>
          </a:stretch>
        </p:blipFill>
        <p:spPr>
          <a:xfrm rot="13843433">
            <a:off x="21078868" y="11662457"/>
            <a:ext cx="1986555" cy="82775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7" name="pasted-movie.png" descr="pasted-movie.png"/>
          <p:cNvPicPr>
            <a:picLocks noChangeAspect="1"/>
          </p:cNvPicPr>
          <p:nvPr/>
        </p:nvPicPr>
        <p:blipFill>
          <a:blip r:embed="rId2">
            <a:extLst/>
          </a:blip>
          <a:stretch>
            <a:fillRect/>
          </a:stretch>
        </p:blipFill>
        <p:spPr>
          <a:xfrm>
            <a:off x="13562818" y="361852"/>
            <a:ext cx="11215500" cy="6157529"/>
          </a:xfrm>
          <a:prstGeom prst="rect">
            <a:avLst/>
          </a:prstGeom>
          <a:ln w="12700">
            <a:miter lim="400000"/>
          </a:ln>
        </p:spPr>
      </p:pic>
      <p:pic>
        <p:nvPicPr>
          <p:cNvPr id="368" name="Screenshot 2026-01-27 at 15.16.05.png" descr="Screenshot 2026-01-27 at 15.16.05.png"/>
          <p:cNvPicPr>
            <a:picLocks noChangeAspect="1"/>
          </p:cNvPicPr>
          <p:nvPr/>
        </p:nvPicPr>
        <p:blipFill>
          <a:blip r:embed="rId3">
            <a:extLst/>
          </a:blip>
          <a:stretch>
            <a:fillRect/>
          </a:stretch>
        </p:blipFill>
        <p:spPr>
          <a:xfrm>
            <a:off x="1303117" y="111662"/>
            <a:ext cx="10917915" cy="7771099"/>
          </a:xfrm>
          <a:prstGeom prst="rect">
            <a:avLst/>
          </a:prstGeom>
          <a:ln w="12700">
            <a:miter lim="400000"/>
          </a:ln>
        </p:spPr>
      </p:pic>
      <p:pic>
        <p:nvPicPr>
          <p:cNvPr id="369" name="pasted-movie.png" descr="pasted-movie.png"/>
          <p:cNvPicPr>
            <a:picLocks noChangeAspect="1"/>
          </p:cNvPicPr>
          <p:nvPr/>
        </p:nvPicPr>
        <p:blipFill>
          <a:blip r:embed="rId4">
            <a:extLst/>
          </a:blip>
          <a:stretch>
            <a:fillRect/>
          </a:stretch>
        </p:blipFill>
        <p:spPr>
          <a:xfrm>
            <a:off x="7310472" y="5965016"/>
            <a:ext cx="9763055" cy="6963409"/>
          </a:xfrm>
          <a:prstGeom prst="rect">
            <a:avLst/>
          </a:prstGeom>
          <a:ln w="12700">
            <a:miter lim="400000"/>
          </a:ln>
        </p:spPr>
      </p:pic>
      <p:sp>
        <p:nvSpPr>
          <p:cNvPr id="370" name="https://emtlighting.com/gallery/"/>
          <p:cNvSpPr txBox="1"/>
          <p:nvPr>
            <p:ph type="body" idx="21"/>
          </p:nvPr>
        </p:nvSpPr>
        <p:spPr>
          <a:xfrm>
            <a:off x="1585898" y="13049660"/>
            <a:ext cx="21212204" cy="328677"/>
          </a:xfrm>
          <a:prstGeom prst="rect">
            <a:avLst/>
          </a:prstGeom>
          <a:extLst>
            <a:ext uri="{C572A759-6A51-4108-AA02-DFA0A04FC94B}">
              <ma14:wrappingTextBoxFlag xmlns:ma14="http://schemas.microsoft.com/office/mac/drawingml/2011/main" val="1"/>
            </a:ext>
          </a:extLst>
        </p:spPr>
        <p:txBody>
          <a:bodyPr/>
          <a:lstStyle>
            <a:lvl1pPr marL="0" indent="0" defTabSz="2438400">
              <a:spcBef>
                <a:spcPts val="0"/>
              </a:spcBef>
              <a:buSzTx/>
              <a:buNone/>
              <a:defRPr sz="1200"/>
            </a:lvl1pPr>
          </a:lstStyle>
          <a:p>
            <a:pPr/>
            <a:r>
              <a:t>https://emtlighting.com/gallery/</a:t>
            </a:r>
          </a:p>
        </p:txBody>
      </p:sp>
      <p:sp>
        <p:nvSpPr>
          <p:cNvPr id="371" name="Efficiency and convenience"/>
          <p:cNvSpPr txBox="1"/>
          <p:nvPr>
            <p:ph type="title" idx="4294967295"/>
          </p:nvPr>
        </p:nvSpPr>
        <p:spPr>
          <a:xfrm>
            <a:off x="17712897" y="7971253"/>
            <a:ext cx="5900340" cy="3626535"/>
          </a:xfrm>
          <a:prstGeom prst="rect">
            <a:avLst/>
          </a:prstGeom>
        </p:spPr>
        <p:txBody>
          <a:bodyPr/>
          <a:lstStyle>
            <a:lvl1pPr defTabSz="1365504">
              <a:defRPr spc="-71" sz="7168"/>
            </a:lvl1pPr>
          </a:lstStyle>
          <a:p>
            <a:pPr/>
            <a:r>
              <a:t>Efficiency and convenience</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89 patients with severe dementia, compared…"/>
          <p:cNvSpPr txBox="1"/>
          <p:nvPr>
            <p:ph type="body" sz="half" idx="1"/>
          </p:nvPr>
        </p:nvSpPr>
        <p:spPr>
          <a:xfrm>
            <a:off x="3411667" y="5594800"/>
            <a:ext cx="17314384" cy="5591752"/>
          </a:xfrm>
          <a:prstGeom prst="rect">
            <a:avLst/>
          </a:prstGeom>
        </p:spPr>
        <p:txBody>
          <a:bodyPr/>
          <a:lstStyle/>
          <a:p>
            <a:pPr marL="0" indent="0" algn="ctr" defTabSz="731161">
              <a:lnSpc>
                <a:spcPct val="80000"/>
              </a:lnSpc>
              <a:spcBef>
                <a:spcPts val="0"/>
              </a:spcBef>
              <a:buSzTx/>
              <a:buNone/>
              <a:defRPr sz="7000">
                <a:latin typeface="+mn-lt"/>
                <a:ea typeface="+mn-ea"/>
                <a:cs typeface="+mn-cs"/>
                <a:sym typeface="Canela Bold"/>
              </a:defRPr>
            </a:pPr>
            <a:r>
              <a:t>+ pleasure and alertness</a:t>
            </a:r>
          </a:p>
          <a:p>
            <a:pPr lvl="1" marL="0" indent="572214" algn="ctr" defTabSz="731161">
              <a:lnSpc>
                <a:spcPct val="80000"/>
              </a:lnSpc>
              <a:spcBef>
                <a:spcPts val="0"/>
              </a:spcBef>
              <a:buSzTx/>
              <a:buNone/>
              <a:defRPr sz="7000">
                <a:latin typeface="+mn-lt"/>
                <a:ea typeface="+mn-ea"/>
                <a:cs typeface="+mn-cs"/>
                <a:sym typeface="Canela Bold"/>
              </a:defRPr>
            </a:pPr>
            <a:r>
              <a:t>5% cognitive decline</a:t>
            </a:r>
          </a:p>
          <a:p>
            <a:pPr lvl="1" marL="0" indent="572214" algn="ctr" defTabSz="731161">
              <a:lnSpc>
                <a:spcPct val="80000"/>
              </a:lnSpc>
              <a:spcBef>
                <a:spcPts val="0"/>
              </a:spcBef>
              <a:buSzTx/>
              <a:buNone/>
              <a:defRPr sz="7000">
                <a:latin typeface="+mn-lt"/>
                <a:ea typeface="+mn-ea"/>
                <a:cs typeface="+mn-cs"/>
                <a:sym typeface="Canela Bold"/>
              </a:defRPr>
            </a:pPr>
            <a:r>
              <a:t>19% depressive symptoms</a:t>
            </a:r>
          </a:p>
          <a:p>
            <a:pPr lvl="1" marL="0" indent="572214" algn="ctr" defTabSz="731161">
              <a:lnSpc>
                <a:spcPct val="80000"/>
              </a:lnSpc>
              <a:spcBef>
                <a:spcPts val="0"/>
              </a:spcBef>
              <a:buSzTx/>
              <a:buNone/>
              <a:defRPr sz="7000">
                <a:latin typeface="+mn-lt"/>
                <a:ea typeface="+mn-ea"/>
                <a:cs typeface="+mn-cs"/>
                <a:sym typeface="Canela Bold"/>
              </a:defRPr>
            </a:pPr>
            <a:r>
              <a:t>53% relative decline in functional ability</a:t>
            </a:r>
          </a:p>
        </p:txBody>
      </p:sp>
      <p:sp>
        <p:nvSpPr>
          <p:cNvPr id="800" name="Impact on quality of life"/>
          <p:cNvSpPr txBox="1"/>
          <p:nvPr>
            <p:ph type="title"/>
          </p:nvPr>
        </p:nvSpPr>
        <p:spPr>
          <a:xfrm>
            <a:off x="4048125" y="559593"/>
            <a:ext cx="16287750" cy="1643065"/>
          </a:xfrm>
          <a:prstGeom prst="rect">
            <a:avLst/>
          </a:prstGeom>
        </p:spPr>
        <p:txBody>
          <a:bodyPr/>
          <a:lstStyle>
            <a:lvl1pPr defTabSz="1487424">
              <a:lnSpc>
                <a:spcPct val="120000"/>
              </a:lnSpc>
              <a:defRPr spc="-78" sz="7808"/>
            </a:lvl1pPr>
          </a:lstStyle>
          <a:p>
            <a:pPr/>
            <a:r>
              <a:t>Dementia</a:t>
            </a:r>
          </a:p>
        </p:txBody>
      </p:sp>
      <p:sp>
        <p:nvSpPr>
          <p:cNvPr id="801" name="Münch Mirjam *, Schmieder Michael, Bieler Katharina, Goldbach Rolf, Fuhrmann Timo , Zumstein Naomi , Vonmoos Petra, Scartezzini Jean-Louis , Wirz-Justice Anna and Cajochen Christian , Bright Light Delights: Effects of Daily Light Exposure on Emotions, Re"/>
          <p:cNvSpPr txBox="1"/>
          <p:nvPr/>
        </p:nvSpPr>
        <p:spPr>
          <a:xfrm>
            <a:off x="3801841" y="11372689"/>
            <a:ext cx="16534035" cy="188836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240630" indent="-240630" defTabSz="642937">
              <a:lnSpc>
                <a:spcPct val="100000"/>
              </a:lnSpc>
              <a:spcBef>
                <a:spcPts val="0"/>
              </a:spcBef>
              <a:buSzPct val="100000"/>
              <a:buAutoNum type="arabicPeriod" startAt="1"/>
              <a:defRPr sz="1800">
                <a:solidFill>
                  <a:srgbClr val="212529"/>
                </a:solidFill>
                <a:latin typeface="Helvetica"/>
                <a:ea typeface="Helvetica"/>
                <a:cs typeface="Helvetica"/>
                <a:sym typeface="Helvetica"/>
              </a:defRPr>
            </a:pPr>
            <a:r>
              <a:t>Münch Mirjam *, Schmieder Michael, Bieler Katharina, Goldbach Rolf, Fuhrmann Timo , Zumstein Naomi , Vonmoos Petra, Scartezzini Jean-Louis , Wirz-Justice Anna and Cajochen Christian , Bright Light Delights: Effects of Daily Light Exposure on Emotions, Restactivity Cycles, Sleep and Melatonin Secretion in Severely Demented Patients, Current Alzheimer Research 2017; 14(10) . </a:t>
            </a:r>
            <a:r>
              <a:rPr u="sng">
                <a:solidFill>
                  <a:srgbClr val="0000FF"/>
                </a:solidFill>
                <a:uFill>
                  <a:solidFill>
                    <a:srgbClr val="0000FF"/>
                  </a:solidFill>
                </a:uFill>
                <a:hlinkClick r:id="rId3" invalidUrl="" action="" tgtFrame="" tooltip="" history="1" highlightClick="0" endSnd="0"/>
              </a:rPr>
              <a:t>https://dx.doi.org/10.2174/1567205014666170523092858</a:t>
            </a:r>
          </a:p>
          <a:p>
            <a:pPr marL="267368" indent="-267368" defTabSz="642937">
              <a:lnSpc>
                <a:spcPct val="100000"/>
              </a:lnSpc>
              <a:spcBef>
                <a:spcPts val="0"/>
              </a:spcBef>
              <a:buSzPct val="100000"/>
              <a:buAutoNum type="arabicPeriod" startAt="1"/>
              <a:defRPr sz="2000">
                <a:solidFill>
                  <a:srgbClr val="333333"/>
                </a:solidFill>
                <a:latin typeface="Helvetica Neue"/>
                <a:ea typeface="Helvetica Neue"/>
                <a:cs typeface="Helvetica Neue"/>
                <a:sym typeface="Helvetica Neue"/>
              </a:defRPr>
            </a:pPr>
            <a:r>
              <a:t>Riemersma-van der Lek RF, Swaab DF, Twisk J, Hol EM, Hoogendijk WJG, Van Someren EJW. Effect of Bright Light and Melatonin on Cognitive and Noncognitive Function in Elderly Residents of Group Care Facilities: A Randomized Controlled Trial. </a:t>
            </a:r>
            <a:r>
              <a:rPr i="1"/>
              <a:t>JAMA.</a:t>
            </a:r>
            <a:r>
              <a:t> 2008;299(22):2642–2655. doi:10.1001/jama.299.22.2642</a:t>
            </a:r>
          </a:p>
        </p:txBody>
      </p:sp>
      <p:pic>
        <p:nvPicPr>
          <p:cNvPr id="802" name="Image" descr="Image"/>
          <p:cNvPicPr>
            <a:picLocks noChangeAspect="1"/>
          </p:cNvPicPr>
          <p:nvPr/>
        </p:nvPicPr>
        <p:blipFill>
          <a:blip r:embed="rId4">
            <a:extLst/>
          </a:blip>
          <a:stretch>
            <a:fillRect/>
          </a:stretch>
        </p:blipFill>
        <p:spPr>
          <a:xfrm>
            <a:off x="9702769" y="2439831"/>
            <a:ext cx="4732346" cy="3154899"/>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6" name="Picture Placeholder 2" descr="Picture Placeholder 2"/>
          <p:cNvPicPr>
            <a:picLocks noChangeAspect="1"/>
          </p:cNvPicPr>
          <p:nvPr>
            <p:ph type="pic" idx="21"/>
          </p:nvPr>
        </p:nvPicPr>
        <p:blipFill>
          <a:blip r:embed="rId3">
            <a:extLst/>
          </a:blip>
          <a:stretch>
            <a:fillRect/>
          </a:stretch>
        </p:blipFill>
        <p:spPr>
          <a:prstGeom prst="rect">
            <a:avLst/>
          </a:prstGeom>
        </p:spPr>
      </p:pic>
      <p:sp>
        <p:nvSpPr>
          <p:cNvPr id="807" name="Dynamic lighting…"/>
          <p:cNvSpPr txBox="1"/>
          <p:nvPr>
            <p:ph type="body" sz="half" idx="1"/>
          </p:nvPr>
        </p:nvSpPr>
        <p:spPr>
          <a:xfrm>
            <a:off x="13126618" y="3715169"/>
            <a:ext cx="9828877" cy="8029597"/>
          </a:xfrm>
          <a:prstGeom prst="rect">
            <a:avLst/>
          </a:prstGeom>
        </p:spPr>
        <p:txBody>
          <a:bodyPr/>
          <a:lstStyle/>
          <a:p>
            <a:pPr marL="0" indent="0" defTabSz="514448">
              <a:spcBef>
                <a:spcPts val="1300"/>
              </a:spcBef>
              <a:buSzTx/>
              <a:buNone/>
              <a:defRPr spc="-100" sz="3400"/>
            </a:pPr>
            <a:r>
              <a:t>Dynamic lighting</a:t>
            </a:r>
            <a:endParaRPr spc="-68"/>
          </a:p>
          <a:p>
            <a:pPr marL="0" indent="0" defTabSz="1524801">
              <a:spcBef>
                <a:spcPts val="1700"/>
              </a:spcBef>
              <a:buSzTx/>
              <a:buNone/>
              <a:defRPr sz="4400">
                <a:latin typeface="Canela Text Bold"/>
                <a:ea typeface="Canela Text Bold"/>
                <a:cs typeface="Canela Text Bold"/>
                <a:sym typeface="Canela Text Bold"/>
              </a:defRPr>
            </a:pPr>
            <a:r>
              <a:t>Significant increase in </a:t>
            </a:r>
          </a:p>
          <a:p>
            <a:pPr marL="0" indent="0" defTabSz="1524801">
              <a:spcBef>
                <a:spcPts val="1700"/>
              </a:spcBef>
              <a:buSzTx/>
              <a:buNone/>
              <a:defRPr sz="4400"/>
            </a:pPr>
            <a:r>
              <a:t>- Peak melatonin concentration</a:t>
            </a:r>
            <a:endParaRPr>
              <a:latin typeface="Canela Text Regular"/>
              <a:ea typeface="Canela Text Regular"/>
              <a:cs typeface="Canela Text Regular"/>
              <a:sym typeface="Canela Text Regular"/>
            </a:endParaRPr>
          </a:p>
          <a:p>
            <a:pPr marL="0" indent="0" defTabSz="1524801">
              <a:spcBef>
                <a:spcPts val="1700"/>
              </a:spcBef>
              <a:buSzTx/>
              <a:buNone/>
              <a:defRPr sz="4400"/>
            </a:pPr>
            <a:r>
              <a:t>- Cognitive performance after night work</a:t>
            </a:r>
            <a:endParaRPr>
              <a:latin typeface="Canela Text Regular"/>
              <a:ea typeface="Canela Text Regular"/>
              <a:cs typeface="Canela Text Regular"/>
              <a:sym typeface="Canela Text Regular"/>
            </a:endParaRPr>
          </a:p>
          <a:p>
            <a:pPr marL="0" indent="0" defTabSz="1524801">
              <a:spcBef>
                <a:spcPts val="1700"/>
              </a:spcBef>
              <a:buSzTx/>
              <a:buNone/>
              <a:defRPr sz="4400">
                <a:latin typeface="Canela Text Bold"/>
                <a:ea typeface="Canela Text Bold"/>
                <a:cs typeface="Canela Text Bold"/>
                <a:sym typeface="Canela Text Bold"/>
              </a:defRPr>
            </a:pPr>
            <a:r>
              <a:t>Stable</a:t>
            </a:r>
          </a:p>
          <a:p>
            <a:pPr marL="0" indent="0" defTabSz="1524801">
              <a:spcBef>
                <a:spcPts val="1700"/>
              </a:spcBef>
              <a:buSzTx/>
              <a:buNone/>
              <a:defRPr sz="4400"/>
            </a:pPr>
            <a:r>
              <a:t>- Physiological and behavioural rhythms</a:t>
            </a:r>
            <a:endParaRPr>
              <a:latin typeface="Canela Text Regular"/>
              <a:ea typeface="Canela Text Regular"/>
              <a:cs typeface="Canela Text Regular"/>
              <a:sym typeface="Canela Text Regular"/>
            </a:endParaRPr>
          </a:p>
          <a:p>
            <a:pPr marL="0" indent="0" defTabSz="1524801">
              <a:spcBef>
                <a:spcPts val="1700"/>
              </a:spcBef>
              <a:buSzTx/>
              <a:buNone/>
              <a:defRPr sz="4400"/>
            </a:pPr>
            <a:r>
              <a:t>- Mood status</a:t>
            </a:r>
          </a:p>
        </p:txBody>
      </p:sp>
      <p:sp>
        <p:nvSpPr>
          <p:cNvPr id="808" name="Shift work"/>
          <p:cNvSpPr txBox="1"/>
          <p:nvPr>
            <p:ph type="title"/>
          </p:nvPr>
        </p:nvSpPr>
        <p:spPr>
          <a:xfrm>
            <a:off x="13090523" y="1503599"/>
            <a:ext cx="10816010" cy="1595821"/>
          </a:xfrm>
          <a:prstGeom prst="rect">
            <a:avLst/>
          </a:prstGeom>
        </p:spPr>
        <p:txBody>
          <a:bodyPr/>
          <a:lstStyle>
            <a:lvl1pPr defTabSz="2243327">
              <a:defRPr spc="-99" sz="8300"/>
            </a:lvl1pPr>
          </a:lstStyle>
          <a:p>
            <a:pPr/>
            <a:r>
              <a:t>Control room shift</a:t>
            </a:r>
          </a:p>
        </p:txBody>
      </p:sp>
      <p:sp>
        <p:nvSpPr>
          <p:cNvPr id="809" name="Nie, J., Zhou, T., Chen, Z. et al. The effects of dynamic daylight-like light on the rhythm, cognition, and mood of irregular shift workers in closed environment. Sci Rep 11, 13059 (2021). https://doi.org/10.1038/s41598-021-92438-y"/>
          <p:cNvSpPr txBox="1"/>
          <p:nvPr>
            <p:ph type="body" idx="22"/>
          </p:nvPr>
        </p:nvSpPr>
        <p:spPr>
          <a:xfrm>
            <a:off x="12541139" y="12360516"/>
            <a:ext cx="11914776" cy="606733"/>
          </a:xfrm>
          <a:prstGeom prst="rect">
            <a:avLst/>
          </a:prstGeom>
          <a:extLst>
            <a:ext uri="{C572A759-6A51-4108-AA02-DFA0A04FC94B}">
              <ma14:wrappingTextBoxFlag xmlns:ma14="http://schemas.microsoft.com/office/mac/drawingml/2011/main" val="1"/>
            </a:ext>
          </a:extLst>
        </p:spPr>
        <p:txBody>
          <a:bodyPr/>
          <a:lstStyle>
            <a:lvl1pPr marL="0" indent="0" defTabSz="2438400">
              <a:spcBef>
                <a:spcPts val="0"/>
              </a:spcBef>
              <a:buSzTx/>
              <a:buNone/>
              <a:defRPr sz="1400">
                <a:latin typeface="Canela Deck Regular"/>
                <a:ea typeface="Canela Deck Regular"/>
                <a:cs typeface="Canela Deck Regular"/>
                <a:sym typeface="Canela Deck Regular"/>
              </a:defRPr>
            </a:lvl1pPr>
          </a:lstStyle>
          <a:p>
            <a:pPr/>
            <a:r>
              <a:t>Nie, J., Zhou, T., Chen, Z. et al. The effects of dynamic daylight-like light on the rhythm, cognition, and mood of irregular shift workers in closed environment. Sci Rep 11, 13059 (2021). https://doi.org/10.1038/s41598-021-92438-y</a:t>
            </a:r>
          </a:p>
        </p:txBody>
      </p:sp>
      <p:sp>
        <p:nvSpPr>
          <p:cNvPr id="810" name="Freeform 2"/>
          <p:cNvSpPr/>
          <p:nvPr/>
        </p:nvSpPr>
        <p:spPr>
          <a:xfrm>
            <a:off x="-5113019" y="0"/>
            <a:ext cx="17305020" cy="13716002"/>
          </a:xfrm>
          <a:prstGeom prst="rect">
            <a:avLst/>
          </a:prstGeom>
          <a:blipFill>
            <a:blip r:embed="rId4"/>
            <a:stretch>
              <a:fillRect/>
            </a:stretch>
          </a:blipFill>
          <a:ln w="12700">
            <a:miter lim="400000"/>
          </a:ln>
        </p:spPr>
        <p:txBody>
          <a:bodyPr lIns="50800" tIns="50800" rIns="50800" bIns="50800"/>
          <a:lstStyle/>
          <a:p>
            <a:pPr defTabSz="1219200">
              <a:lnSpc>
                <a:spcPct val="100000"/>
              </a:lnSpc>
              <a:spcBef>
                <a:spcPts val="0"/>
              </a:spcBef>
              <a:defRPr sz="2400">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Dynamic lighting in offices"/>
          <p:cNvSpPr txBox="1"/>
          <p:nvPr>
            <p:ph type="title"/>
          </p:nvPr>
        </p:nvSpPr>
        <p:spPr>
          <a:xfrm>
            <a:off x="1219200" y="774700"/>
            <a:ext cx="11647686" cy="2678510"/>
          </a:xfrm>
          <a:prstGeom prst="rect">
            <a:avLst/>
          </a:prstGeom>
        </p:spPr>
        <p:txBody>
          <a:bodyPr/>
          <a:lstStyle>
            <a:lvl1pPr algn="l" defTabSz="2218944">
              <a:defRPr spc="-76" sz="7644"/>
            </a:lvl1pPr>
          </a:lstStyle>
          <a:p>
            <a:pPr/>
            <a:r>
              <a:t>Dynamic lighting in offices</a:t>
            </a:r>
          </a:p>
        </p:txBody>
      </p:sp>
      <p:pic>
        <p:nvPicPr>
          <p:cNvPr id="815" name="Sea against sky at sunset" descr="Sea against sky at sunset"/>
          <p:cNvPicPr>
            <a:picLocks noChangeAspect="1"/>
          </p:cNvPicPr>
          <p:nvPr>
            <p:ph type="pic" idx="21"/>
          </p:nvPr>
        </p:nvPicPr>
        <p:blipFill>
          <a:blip r:embed="rId2">
            <a:extLst/>
          </a:blip>
          <a:srcRect l="34864" t="0" r="0" b="0"/>
          <a:stretch>
            <a:fillRect/>
          </a:stretch>
        </p:blipFill>
        <p:spPr>
          <a:xfrm>
            <a:off x="12853044" y="-134144"/>
            <a:ext cx="13666413" cy="13984237"/>
          </a:xfrm>
          <a:prstGeom prst="rect">
            <a:avLst/>
          </a:prstGeom>
        </p:spPr>
      </p:pic>
      <p:sp>
        <p:nvSpPr>
          <p:cNvPr id="816" name="Time-of-day and experimental-day dependent benefits of the Dynamic Light vs. Static Light pattern on…"/>
          <p:cNvSpPr txBox="1"/>
          <p:nvPr>
            <p:ph type="body" sz="half" idx="1"/>
          </p:nvPr>
        </p:nvSpPr>
        <p:spPr>
          <a:xfrm>
            <a:off x="955221" y="3504153"/>
            <a:ext cx="9757570" cy="7758676"/>
          </a:xfrm>
          <a:prstGeom prst="rect">
            <a:avLst/>
          </a:prstGeom>
        </p:spPr>
        <p:txBody>
          <a:bodyPr/>
          <a:lstStyle/>
          <a:p>
            <a:pPr marL="0" indent="0" defTabSz="2267655">
              <a:spcBef>
                <a:spcPts val="2200"/>
              </a:spcBef>
              <a:buSzTx/>
              <a:buNone/>
              <a:defRPr sz="2790"/>
            </a:pPr>
            <a:r>
              <a:t>Time-of-day and experimental-day dependent benefits of the Dynamic Light vs. Static Light pattern on</a:t>
            </a:r>
          </a:p>
          <a:p>
            <a:pPr marL="0" indent="0" defTabSz="2267655">
              <a:spcBef>
                <a:spcPts val="2200"/>
              </a:spcBef>
              <a:buSzTx/>
              <a:buNone/>
              <a:defRPr sz="5580">
                <a:latin typeface="Canela Text Bold"/>
                <a:ea typeface="Canela Text Bold"/>
                <a:cs typeface="Canela Text Bold"/>
                <a:sym typeface="Canela Text Bold"/>
              </a:defRPr>
            </a:pPr>
            <a:r>
              <a:t> daytime vitality, sleepiness, state self-control, mood, performance on a sustained attention task and subsequent subjective sleep quality….</a:t>
            </a:r>
          </a:p>
        </p:txBody>
      </p:sp>
      <p:sp>
        <p:nvSpPr>
          <p:cNvPr id="817" name="TextBox 5"/>
          <p:cNvSpPr txBox="1"/>
          <p:nvPr/>
        </p:nvSpPr>
        <p:spPr>
          <a:xfrm>
            <a:off x="1212111" y="11909305"/>
            <a:ext cx="9243789" cy="15538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2438400">
              <a:spcBef>
                <a:spcPts val="0"/>
              </a:spcBef>
              <a:defRPr sz="1200"/>
            </a:pPr>
            <a:r>
              <a:t>Kompier, M. E., Smolders, K. C. H. J., Kramer, R. P., van Marken Lichtenbelt, W. D., &amp; de Kort, Y. A. W. (2022). Contrasting dynamic light scenarios in an operational office: Effects on visual experience, alertness, cognitive performance, and sleep. Building and Environment, 212, 108844. https://doi.org/https://doi.org/10.1016/j.buildenv.2022.108844 </a:t>
            </a:r>
          </a:p>
          <a:p>
            <a:pPr defTabSz="2438400">
              <a:spcBef>
                <a:spcPts val="0"/>
              </a:spcBef>
              <a:defRPr sz="1200"/>
            </a:pPr>
            <a:r>
              <a:t>Ru, T., Kompier, M. E., Chen, Q., Zhou, G., &amp; Smolders, K. C. H. J. (2023). Temporal tuning of illuminance and spectrum: Effect of a full-day dynamic lighting pattern on well-being, performance and sleep in simulated office environment. </a:t>
            </a:r>
            <a:r>
              <a:rPr i="1"/>
              <a:t>Building and Environment</a:t>
            </a:r>
            <a:r>
              <a:t>,</a:t>
            </a:r>
            <a:r>
              <a:rPr i="1"/>
              <a:t> 228</a:t>
            </a:r>
            <a:r>
              <a:t>, 109842. https://doi.org/https://doi.org/10.1016/j.buildenv.2022.109842 </a:t>
            </a:r>
          </a:p>
        </p:txBody>
      </p:sp>
      <p:pic>
        <p:nvPicPr>
          <p:cNvPr id="818" name="Screenshot 2025-06-19 at 18.07.26.png" descr="Screenshot 2025-06-19 at 18.07.26.png"/>
          <p:cNvPicPr>
            <a:picLocks noChangeAspect="1"/>
          </p:cNvPicPr>
          <p:nvPr/>
        </p:nvPicPr>
        <p:blipFill>
          <a:blip r:embed="rId3">
            <a:extLst/>
          </a:blip>
          <a:stretch>
            <a:fillRect/>
          </a:stretch>
        </p:blipFill>
        <p:spPr>
          <a:xfrm>
            <a:off x="17355873" y="567417"/>
            <a:ext cx="6377787" cy="3550275"/>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Freeform 2"/>
          <p:cNvSpPr/>
          <p:nvPr/>
        </p:nvSpPr>
        <p:spPr>
          <a:xfrm>
            <a:off x="-1" y="-44723"/>
            <a:ext cx="24384001" cy="14747060"/>
          </a:xfrm>
          <a:prstGeom prst="rect">
            <a:avLst/>
          </a:prstGeom>
          <a:blipFill>
            <a:blip r:embed="rId2"/>
            <a:stretch>
              <a:fillRect/>
            </a:stretch>
          </a:blipFill>
          <a:ln w="12700">
            <a:miter lim="400000"/>
          </a:ln>
        </p:spPr>
        <p:txBody>
          <a:bodyPr lIns="60959" tIns="60959" rIns="60959" bIns="60959"/>
          <a:lstStyle/>
          <a:p>
            <a:pPr defTabSz="1219200">
              <a:lnSpc>
                <a:spcPct val="100000"/>
              </a:lnSpc>
              <a:spcBef>
                <a:spcPts val="0"/>
              </a:spcBef>
              <a:defRPr sz="2400">
                <a:latin typeface="Calibri"/>
                <a:ea typeface="Calibri"/>
                <a:cs typeface="Calibri"/>
                <a:sym typeface="Calibri"/>
              </a:defRPr>
            </a:pPr>
          </a:p>
        </p:txBody>
      </p:sp>
      <p:sp>
        <p:nvSpPr>
          <p:cNvPr id="821" name="Does lighting really need to look like this…,?"/>
          <p:cNvSpPr txBox="1"/>
          <p:nvPr>
            <p:ph type="title" idx="4294967295"/>
          </p:nvPr>
        </p:nvSpPr>
        <p:spPr>
          <a:xfrm>
            <a:off x="1661089" y="1011653"/>
            <a:ext cx="21318934" cy="3626535"/>
          </a:xfrm>
          <a:prstGeom prst="rect">
            <a:avLst/>
          </a:prstGeom>
        </p:spPr>
        <p:txBody>
          <a:bodyPr/>
          <a:lstStyle>
            <a:lvl1pPr algn="l" defTabSz="1658111">
              <a:lnSpc>
                <a:spcPct val="120000"/>
              </a:lnSpc>
              <a:defRPr spc="-87" sz="8704">
                <a:solidFill>
                  <a:srgbClr val="FFFFFF"/>
                </a:solidFill>
              </a:defRPr>
            </a:lvl1pPr>
          </a:lstStyle>
          <a:p>
            <a:pPr/>
            <a:r>
              <a:t>Does lighting really need to look like this…,?</a:t>
            </a:r>
          </a:p>
        </p:txBody>
      </p:sp>
      <p:pic>
        <p:nvPicPr>
          <p:cNvPr id="822" name="pasted-movie.png" descr="pasted-movie.png"/>
          <p:cNvPicPr>
            <a:picLocks noChangeAspect="1"/>
          </p:cNvPicPr>
          <p:nvPr/>
        </p:nvPicPr>
        <p:blipFill>
          <a:blip r:embed="rId3">
            <a:extLst/>
          </a:blip>
          <a:stretch>
            <a:fillRect/>
          </a:stretch>
        </p:blipFill>
        <p:spPr>
          <a:xfrm>
            <a:off x="-344443" y="7793231"/>
            <a:ext cx="7399880" cy="4920920"/>
          </a:xfrm>
          <a:prstGeom prst="rect">
            <a:avLst/>
          </a:prstGeom>
          <a:ln w="12700">
            <a:miter lim="400000"/>
          </a:ln>
        </p:spPr>
      </p:pic>
      <p:pic>
        <p:nvPicPr>
          <p:cNvPr id="823" name="pasted-movie.png" descr="pasted-movie.png"/>
          <p:cNvPicPr>
            <a:picLocks noChangeAspect="1"/>
          </p:cNvPicPr>
          <p:nvPr/>
        </p:nvPicPr>
        <p:blipFill>
          <a:blip r:embed="rId4">
            <a:extLst/>
          </a:blip>
          <a:stretch>
            <a:fillRect/>
          </a:stretch>
        </p:blipFill>
        <p:spPr>
          <a:xfrm>
            <a:off x="2832879" y="3185652"/>
            <a:ext cx="7999815" cy="4499896"/>
          </a:xfrm>
          <a:prstGeom prst="rect">
            <a:avLst/>
          </a:prstGeom>
          <a:ln w="12700">
            <a:miter lim="400000"/>
          </a:ln>
        </p:spPr>
      </p:pic>
      <p:pic>
        <p:nvPicPr>
          <p:cNvPr id="824" name="pasted-movie.png" descr="pasted-movie.png"/>
          <p:cNvPicPr>
            <a:picLocks noChangeAspect="1"/>
          </p:cNvPicPr>
          <p:nvPr/>
        </p:nvPicPr>
        <p:blipFill>
          <a:blip r:embed="rId5">
            <a:extLst/>
          </a:blip>
          <a:stretch>
            <a:fillRect/>
          </a:stretch>
        </p:blipFill>
        <p:spPr>
          <a:xfrm>
            <a:off x="6131789" y="7235900"/>
            <a:ext cx="6175332" cy="4634791"/>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26" name="Sea against sky at sunset" descr="Sea against sky at sunset"/>
          <p:cNvPicPr>
            <a:picLocks noChangeAspect="1"/>
          </p:cNvPicPr>
          <p:nvPr/>
        </p:nvPicPr>
        <p:blipFill>
          <a:blip r:embed="rId2">
            <a:extLst/>
          </a:blip>
          <a:srcRect l="49965" t="0" r="0" b="0"/>
          <a:stretch>
            <a:fillRect/>
          </a:stretch>
        </p:blipFill>
        <p:spPr>
          <a:xfrm>
            <a:off x="11668061" y="-3784525"/>
            <a:ext cx="12823444" cy="18180938"/>
          </a:xfrm>
          <a:prstGeom prst="rect">
            <a:avLst/>
          </a:prstGeom>
          <a:ln w="12700">
            <a:miter lim="400000"/>
          </a:ln>
        </p:spPr>
      </p:pic>
      <p:pic>
        <p:nvPicPr>
          <p:cNvPr id="827" name="pasted-movie.png" descr="pasted-movie.png"/>
          <p:cNvPicPr>
            <a:picLocks noChangeAspect="1"/>
          </p:cNvPicPr>
          <p:nvPr/>
        </p:nvPicPr>
        <p:blipFill>
          <a:blip r:embed="rId3">
            <a:extLst/>
          </a:blip>
          <a:stretch>
            <a:fillRect/>
          </a:stretch>
        </p:blipFill>
        <p:spPr>
          <a:xfrm>
            <a:off x="323646" y="377290"/>
            <a:ext cx="10276436" cy="5138219"/>
          </a:xfrm>
          <a:prstGeom prst="rect">
            <a:avLst/>
          </a:prstGeom>
          <a:ln w="12700">
            <a:miter lim="400000"/>
          </a:ln>
        </p:spPr>
      </p:pic>
      <p:pic>
        <p:nvPicPr>
          <p:cNvPr id="828" name="pasted-movie.png" descr="pasted-movie.png"/>
          <p:cNvPicPr>
            <a:picLocks noChangeAspect="1"/>
          </p:cNvPicPr>
          <p:nvPr/>
        </p:nvPicPr>
        <p:blipFill>
          <a:blip r:embed="rId4">
            <a:extLst/>
          </a:blip>
          <a:stretch>
            <a:fillRect/>
          </a:stretch>
        </p:blipFill>
        <p:spPr>
          <a:xfrm>
            <a:off x="5134090" y="5627783"/>
            <a:ext cx="9040838" cy="8051996"/>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30" name="Graphic 6" descr="Graphic 6"/>
          <p:cNvPicPr>
            <a:picLocks noChangeAspect="1"/>
          </p:cNvPicPr>
          <p:nvPr/>
        </p:nvPicPr>
        <p:blipFill>
          <a:blip r:embed="rId3">
            <a:extLst/>
          </a:blip>
          <a:stretch>
            <a:fillRect/>
          </a:stretch>
        </p:blipFill>
        <p:spPr>
          <a:xfrm>
            <a:off x="833358" y="6660770"/>
            <a:ext cx="1934791" cy="1934791"/>
          </a:xfrm>
          <a:prstGeom prst="rect">
            <a:avLst/>
          </a:prstGeom>
          <a:ln w="12700">
            <a:miter lim="400000"/>
          </a:ln>
        </p:spPr>
      </p:pic>
      <p:grpSp>
        <p:nvGrpSpPr>
          <p:cNvPr id="833" name="Rectangle 7"/>
          <p:cNvGrpSpPr/>
          <p:nvPr/>
        </p:nvGrpSpPr>
        <p:grpSpPr>
          <a:xfrm>
            <a:off x="4127105" y="6787528"/>
            <a:ext cx="5376599" cy="1728193"/>
            <a:chOff x="0" y="0"/>
            <a:chExt cx="5376598" cy="1728191"/>
          </a:xfrm>
        </p:grpSpPr>
        <p:sp>
          <p:nvSpPr>
            <p:cNvPr id="831" name="Rectangle"/>
            <p:cNvSpPr/>
            <p:nvPr/>
          </p:nvSpPr>
          <p:spPr>
            <a:xfrm>
              <a:off x="-1" y="0"/>
              <a:ext cx="5376600" cy="1728192"/>
            </a:xfrm>
            <a:prstGeom prst="rect">
              <a:avLst/>
            </a:prstGeom>
            <a:solidFill>
              <a:srgbClr val="92D050"/>
            </a:solidFill>
            <a:ln w="12700" cap="flat">
              <a:noFill/>
              <a:miter lim="400000"/>
            </a:ln>
            <a:effectLst/>
          </p:spPr>
          <p:txBody>
            <a:bodyPr wrap="square" lIns="431999" tIns="431999" rIns="431999" bIns="431999" numCol="1" anchor="ctr">
              <a:noAutofit/>
            </a:bodyPr>
            <a:lstStyle/>
            <a:p>
              <a:pPr algn="ctr" defTabSz="1828800">
                <a:lnSpc>
                  <a:spcPct val="100000"/>
                </a:lnSpc>
                <a:spcBef>
                  <a:spcPts val="0"/>
                </a:spcBef>
                <a:defRPr sz="3600">
                  <a:solidFill>
                    <a:srgbClr val="FFFFFF"/>
                  </a:solidFill>
                  <a:latin typeface="Inter-Regular"/>
                  <a:ea typeface="Inter-Regular"/>
                  <a:cs typeface="Inter-Regular"/>
                  <a:sym typeface="Inter-Regular"/>
                </a:defRPr>
              </a:pPr>
            </a:p>
          </p:txBody>
        </p:sp>
        <p:sp>
          <p:nvSpPr>
            <p:cNvPr id="832" name="Energy and cost savings"/>
            <p:cNvSpPr txBox="1"/>
            <p:nvPr/>
          </p:nvSpPr>
          <p:spPr>
            <a:xfrm>
              <a:off x="91439" y="163056"/>
              <a:ext cx="5193720" cy="1402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p>
              <a:pPr algn="ctr" defTabSz="1828800">
                <a:lnSpc>
                  <a:spcPct val="100000"/>
                </a:lnSpc>
                <a:spcBef>
                  <a:spcPts val="0"/>
                </a:spcBef>
                <a:defRPr sz="4800">
                  <a:solidFill>
                    <a:srgbClr val="FFFFFF"/>
                  </a:solidFill>
                  <a:latin typeface="Inter-Regular"/>
                  <a:ea typeface="Inter-Regular"/>
                  <a:cs typeface="Inter-Regular"/>
                  <a:sym typeface="Inter-Regular"/>
                </a:defRPr>
              </a:pPr>
              <a:r>
                <a:t>Energy</a:t>
              </a:r>
              <a:r>
                <a:rPr sz="3200"/>
                <a:t> and cost savings</a:t>
              </a:r>
            </a:p>
          </p:txBody>
        </p:sp>
      </p:grpSp>
      <p:grpSp>
        <p:nvGrpSpPr>
          <p:cNvPr id="836" name="Rectangle 8"/>
          <p:cNvGrpSpPr/>
          <p:nvPr/>
        </p:nvGrpSpPr>
        <p:grpSpPr>
          <a:xfrm>
            <a:off x="11039879" y="5786761"/>
            <a:ext cx="5376599" cy="2728963"/>
            <a:chOff x="0" y="0"/>
            <a:chExt cx="5376598" cy="2728962"/>
          </a:xfrm>
        </p:grpSpPr>
        <p:sp>
          <p:nvSpPr>
            <p:cNvPr id="834" name="Rectangle"/>
            <p:cNvSpPr/>
            <p:nvPr/>
          </p:nvSpPr>
          <p:spPr>
            <a:xfrm>
              <a:off x="-1" y="-1"/>
              <a:ext cx="5376600" cy="2728964"/>
            </a:xfrm>
            <a:prstGeom prst="rect">
              <a:avLst/>
            </a:prstGeom>
            <a:solidFill>
              <a:srgbClr val="5F9127"/>
            </a:solidFill>
            <a:ln w="12700" cap="flat">
              <a:noFill/>
              <a:miter lim="400000"/>
            </a:ln>
            <a:effectLst/>
          </p:spPr>
          <p:txBody>
            <a:bodyPr wrap="square" lIns="431999" tIns="431999" rIns="431999" bIns="431999" numCol="1" anchor="ctr">
              <a:noAutofit/>
            </a:bodyPr>
            <a:lstStyle/>
            <a:p>
              <a:pPr algn="ctr" defTabSz="1828800">
                <a:lnSpc>
                  <a:spcPct val="100000"/>
                </a:lnSpc>
                <a:spcBef>
                  <a:spcPts val="0"/>
                </a:spcBef>
                <a:defRPr sz="3600">
                  <a:solidFill>
                    <a:srgbClr val="FFFFFF"/>
                  </a:solidFill>
                  <a:latin typeface="Inter-Regular"/>
                  <a:ea typeface="Inter-Regular"/>
                  <a:cs typeface="Inter-Regular"/>
                  <a:sym typeface="Inter-Regular"/>
                </a:defRPr>
              </a:pPr>
            </a:p>
          </p:txBody>
        </p:sp>
        <p:sp>
          <p:nvSpPr>
            <p:cNvPr id="835" name="Comfort and well-being"/>
            <p:cNvSpPr txBox="1"/>
            <p:nvPr/>
          </p:nvSpPr>
          <p:spPr>
            <a:xfrm>
              <a:off x="91439" y="536440"/>
              <a:ext cx="5193720" cy="1656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p>
              <a:pPr algn="ctr" defTabSz="1828800">
                <a:lnSpc>
                  <a:spcPct val="100000"/>
                </a:lnSpc>
                <a:spcBef>
                  <a:spcPts val="0"/>
                </a:spcBef>
                <a:defRPr sz="4800">
                  <a:solidFill>
                    <a:srgbClr val="FFFFFF"/>
                  </a:solidFill>
                  <a:latin typeface="Inter-Regular"/>
                  <a:ea typeface="Inter-Regular"/>
                  <a:cs typeface="Inter-Regular"/>
                  <a:sym typeface="Inter-Regular"/>
                </a:defRPr>
              </a:pPr>
              <a:r>
                <a:t>Comfort</a:t>
              </a:r>
              <a:r>
                <a:t> and </a:t>
              </a:r>
              <a:r>
                <a:t>well-being</a:t>
              </a:r>
            </a:p>
          </p:txBody>
        </p:sp>
      </p:grpSp>
      <p:grpSp>
        <p:nvGrpSpPr>
          <p:cNvPr id="839" name="Rectangle 9"/>
          <p:cNvGrpSpPr/>
          <p:nvPr/>
        </p:nvGrpSpPr>
        <p:grpSpPr>
          <a:xfrm>
            <a:off x="17952642" y="4291253"/>
            <a:ext cx="5376599" cy="4224471"/>
            <a:chOff x="0" y="0"/>
            <a:chExt cx="5376598" cy="4224470"/>
          </a:xfrm>
        </p:grpSpPr>
        <p:sp>
          <p:nvSpPr>
            <p:cNvPr id="837" name="Rectangle"/>
            <p:cNvSpPr/>
            <p:nvPr/>
          </p:nvSpPr>
          <p:spPr>
            <a:xfrm>
              <a:off x="-1" y="-1"/>
              <a:ext cx="5376600" cy="4224472"/>
            </a:xfrm>
            <a:prstGeom prst="rect">
              <a:avLst/>
            </a:prstGeom>
            <a:solidFill>
              <a:srgbClr val="13620D"/>
            </a:solidFill>
            <a:ln w="12700" cap="flat">
              <a:noFill/>
              <a:miter lim="400000"/>
            </a:ln>
            <a:effectLst/>
          </p:spPr>
          <p:txBody>
            <a:bodyPr wrap="square" lIns="431999" tIns="431999" rIns="431999" bIns="431999" numCol="1" anchor="ctr">
              <a:noAutofit/>
            </a:bodyPr>
            <a:lstStyle/>
            <a:p>
              <a:pPr algn="ctr" defTabSz="1828800">
                <a:lnSpc>
                  <a:spcPct val="100000"/>
                </a:lnSpc>
                <a:spcBef>
                  <a:spcPts val="0"/>
                </a:spcBef>
                <a:defRPr sz="4800">
                  <a:solidFill>
                    <a:srgbClr val="FFFFFF"/>
                  </a:solidFill>
                  <a:latin typeface="Inter-Regular"/>
                  <a:ea typeface="Inter-Regular"/>
                  <a:cs typeface="Inter-Regular"/>
                  <a:sym typeface="Inter-Regular"/>
                </a:defRPr>
              </a:pPr>
            </a:p>
          </p:txBody>
        </p:sp>
        <p:sp>
          <p:nvSpPr>
            <p:cNvPr id="838" name="Insight, IoT and  user behavior"/>
            <p:cNvSpPr txBox="1"/>
            <p:nvPr/>
          </p:nvSpPr>
          <p:spPr>
            <a:xfrm>
              <a:off x="91439" y="1284195"/>
              <a:ext cx="5193720" cy="1656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p>
              <a:pPr algn="ctr" defTabSz="1828800">
                <a:lnSpc>
                  <a:spcPct val="100000"/>
                </a:lnSpc>
                <a:spcBef>
                  <a:spcPts val="0"/>
                </a:spcBef>
                <a:defRPr sz="4800">
                  <a:solidFill>
                    <a:srgbClr val="FFFFFF"/>
                  </a:solidFill>
                  <a:latin typeface="Inter-Regular"/>
                  <a:ea typeface="Inter-Regular"/>
                  <a:cs typeface="Inter-Regular"/>
                  <a:sym typeface="Inter-Regular"/>
                </a:defRPr>
              </a:pPr>
              <a:r>
                <a:t>Insight, IoT and </a:t>
              </a:r>
              <a:br/>
              <a:r>
                <a:t>user behavior</a:t>
              </a:r>
            </a:p>
          </p:txBody>
        </p:sp>
      </p:grpSp>
      <p:sp>
        <p:nvSpPr>
          <p:cNvPr id="840" name="TextBox 10"/>
          <p:cNvSpPr txBox="1"/>
          <p:nvPr/>
        </p:nvSpPr>
        <p:spPr>
          <a:xfrm>
            <a:off x="803604" y="8396503"/>
            <a:ext cx="2018070" cy="1209041"/>
          </a:xfrm>
          <a:prstGeom prst="rect">
            <a:avLst/>
          </a:prstGeom>
          <a:solidFill>
            <a:srgbClr val="002060"/>
          </a:solidFill>
          <a:ln w="12700">
            <a:miter lim="400000"/>
          </a:ln>
          <a:extLst>
            <a:ext uri="{C572A759-6A51-4108-AA02-DFA0A04FC94B}">
              <ma14:wrappingTextBoxFlag xmlns:ma14="http://schemas.microsoft.com/office/mac/drawingml/2011/main" val="1"/>
            </a:ext>
          </a:extLst>
        </p:spPr>
        <p:txBody>
          <a:bodyPr wrap="none" lIns="121920" tIns="121920" rIns="121920" bIns="121920" anchor="ctr">
            <a:spAutoFit/>
          </a:bodyPr>
          <a:lstStyle/>
          <a:p>
            <a:pPr algn="ctr" defTabSz="1828800">
              <a:lnSpc>
                <a:spcPct val="100000"/>
              </a:lnSpc>
              <a:spcBef>
                <a:spcPts val="0"/>
              </a:spcBef>
              <a:defRPr sz="3200">
                <a:solidFill>
                  <a:srgbClr val="FFFFFF"/>
                </a:solidFill>
                <a:latin typeface="Inter-Regular"/>
                <a:ea typeface="Inter-Regular"/>
                <a:cs typeface="Inter-Regular"/>
                <a:sym typeface="Inter-Regular"/>
              </a:defRPr>
            </a:pPr>
            <a:r>
              <a:t>Customer</a:t>
            </a:r>
            <a:br/>
            <a:r>
              <a:t>benefits</a:t>
            </a:r>
          </a:p>
        </p:txBody>
      </p:sp>
      <p:sp>
        <p:nvSpPr>
          <p:cNvPr id="841" name="TextBox 11"/>
          <p:cNvSpPr txBox="1"/>
          <p:nvPr/>
        </p:nvSpPr>
        <p:spPr>
          <a:xfrm>
            <a:off x="5131352" y="5724011"/>
            <a:ext cx="3368128" cy="878841"/>
          </a:xfrm>
          <a:prstGeom prst="rect">
            <a:avLst/>
          </a:prstGeom>
          <a:ln w="12700">
            <a:miter lim="400000"/>
          </a:ln>
          <a:extLst>
            <a:ext uri="{C572A759-6A51-4108-AA02-DFA0A04FC94B}">
              <ma14:wrappingTextBoxFlag xmlns:ma14="http://schemas.microsoft.com/office/mac/drawingml/2011/main" val="1"/>
            </a:ext>
          </a:extLst>
        </p:spPr>
        <p:txBody>
          <a:bodyPr wrap="none" lIns="121920" tIns="121920" rIns="121920" bIns="121920" anchor="ctr">
            <a:spAutoFit/>
          </a:bodyPr>
          <a:lstStyle>
            <a:lvl1pPr algn="ctr" defTabSz="1828800">
              <a:lnSpc>
                <a:spcPct val="100000"/>
              </a:lnSpc>
              <a:spcBef>
                <a:spcPts val="0"/>
              </a:spcBef>
              <a:defRPr b="1" sz="4200">
                <a:latin typeface="Inter-Regular"/>
                <a:ea typeface="Inter-Regular"/>
                <a:cs typeface="Inter-Regular"/>
                <a:sym typeface="Inter-Regular"/>
              </a:defRPr>
            </a:lvl1pPr>
          </a:lstStyle>
          <a:p>
            <a:pPr/>
            <a:r>
              <a:t>LEDification</a:t>
            </a:r>
          </a:p>
        </p:txBody>
      </p:sp>
      <p:sp>
        <p:nvSpPr>
          <p:cNvPr id="842" name="TextBox 12"/>
          <p:cNvSpPr txBox="1"/>
          <p:nvPr/>
        </p:nvSpPr>
        <p:spPr>
          <a:xfrm>
            <a:off x="10829250" y="4823157"/>
            <a:ext cx="5797858" cy="878841"/>
          </a:xfrm>
          <a:prstGeom prst="rect">
            <a:avLst/>
          </a:prstGeom>
          <a:ln w="12700">
            <a:miter lim="400000"/>
          </a:ln>
          <a:extLst>
            <a:ext uri="{C572A759-6A51-4108-AA02-DFA0A04FC94B}">
              <ma14:wrappingTextBoxFlag xmlns:ma14="http://schemas.microsoft.com/office/mac/drawingml/2011/main" val="1"/>
            </a:ext>
          </a:extLst>
        </p:spPr>
        <p:txBody>
          <a:bodyPr wrap="none" lIns="121920" tIns="121920" rIns="121920" bIns="121920" anchor="ctr">
            <a:spAutoFit/>
          </a:bodyPr>
          <a:lstStyle>
            <a:lvl1pPr algn="ctr" defTabSz="1828800">
              <a:lnSpc>
                <a:spcPct val="100000"/>
              </a:lnSpc>
              <a:spcBef>
                <a:spcPts val="0"/>
              </a:spcBef>
              <a:defRPr b="1" sz="4200">
                <a:latin typeface="Inter-Regular"/>
                <a:ea typeface="Inter-Regular"/>
                <a:cs typeface="Inter-Regular"/>
                <a:sym typeface="Inter-Regular"/>
              </a:defRPr>
            </a:lvl1pPr>
          </a:lstStyle>
          <a:p>
            <a:pPr/>
            <a:r>
              <a:t>Smart lighting control</a:t>
            </a:r>
          </a:p>
        </p:txBody>
      </p:sp>
      <p:sp>
        <p:nvSpPr>
          <p:cNvPr id="843" name="TextBox 13"/>
          <p:cNvSpPr txBox="1"/>
          <p:nvPr/>
        </p:nvSpPr>
        <p:spPr>
          <a:xfrm>
            <a:off x="18963421" y="3243897"/>
            <a:ext cx="3130599" cy="878841"/>
          </a:xfrm>
          <a:prstGeom prst="rect">
            <a:avLst/>
          </a:prstGeom>
          <a:ln w="12700">
            <a:miter lim="400000"/>
          </a:ln>
          <a:extLst>
            <a:ext uri="{C572A759-6A51-4108-AA02-DFA0A04FC94B}">
              <ma14:wrappingTextBoxFlag xmlns:ma14="http://schemas.microsoft.com/office/mac/drawingml/2011/main" val="1"/>
            </a:ext>
          </a:extLst>
        </p:spPr>
        <p:txBody>
          <a:bodyPr wrap="none" lIns="121920" tIns="121920" rIns="121920" bIns="121920" anchor="ctr">
            <a:spAutoFit/>
          </a:bodyPr>
          <a:lstStyle>
            <a:lvl1pPr algn="ctr" defTabSz="1828800">
              <a:lnSpc>
                <a:spcPct val="100000"/>
              </a:lnSpc>
              <a:spcBef>
                <a:spcPts val="0"/>
              </a:spcBef>
              <a:defRPr b="1" sz="4200">
                <a:latin typeface="Inter-Regular"/>
                <a:ea typeface="Inter-Regular"/>
                <a:cs typeface="Inter-Regular"/>
                <a:sym typeface="Inter-Regular"/>
              </a:defRPr>
            </a:lvl1pPr>
          </a:lstStyle>
          <a:p>
            <a:pPr/>
            <a:r>
              <a:t>Digitization</a:t>
            </a:r>
          </a:p>
        </p:txBody>
      </p:sp>
      <p:sp>
        <p:nvSpPr>
          <p:cNvPr id="844" name="Arrow: Right 15"/>
          <p:cNvSpPr/>
          <p:nvPr/>
        </p:nvSpPr>
        <p:spPr>
          <a:xfrm>
            <a:off x="9887743" y="7396774"/>
            <a:ext cx="846817" cy="790265"/>
          </a:xfrm>
          <a:prstGeom prst="rightArrow">
            <a:avLst>
              <a:gd name="adj1" fmla="val 50000"/>
              <a:gd name="adj2" fmla="val 50000"/>
            </a:avLst>
          </a:prstGeom>
          <a:solidFill>
            <a:srgbClr val="003C37"/>
          </a:solidFill>
          <a:ln w="12700">
            <a:miter lim="400000"/>
          </a:ln>
        </p:spPr>
        <p:txBody>
          <a:bodyPr lIns="431999" tIns="431999" rIns="431999" bIns="431999" anchor="ctr"/>
          <a:lstStyle/>
          <a:p>
            <a:pPr algn="ctr" defTabSz="1828800">
              <a:lnSpc>
                <a:spcPct val="100000"/>
              </a:lnSpc>
              <a:spcBef>
                <a:spcPts val="0"/>
              </a:spcBef>
              <a:defRPr sz="4800">
                <a:solidFill>
                  <a:srgbClr val="FFFFFF"/>
                </a:solidFill>
                <a:latin typeface="Inter-Regular"/>
                <a:ea typeface="Inter-Regular"/>
                <a:cs typeface="Inter-Regular"/>
                <a:sym typeface="Inter-Regular"/>
              </a:defRPr>
            </a:pPr>
          </a:p>
        </p:txBody>
      </p:sp>
      <p:sp>
        <p:nvSpPr>
          <p:cNvPr id="845" name="Arrow: Right 16"/>
          <p:cNvSpPr/>
          <p:nvPr/>
        </p:nvSpPr>
        <p:spPr>
          <a:xfrm>
            <a:off x="16761150" y="7396774"/>
            <a:ext cx="846817" cy="790265"/>
          </a:xfrm>
          <a:prstGeom prst="rightArrow">
            <a:avLst>
              <a:gd name="adj1" fmla="val 50000"/>
              <a:gd name="adj2" fmla="val 50000"/>
            </a:avLst>
          </a:prstGeom>
          <a:solidFill>
            <a:srgbClr val="003C37"/>
          </a:solidFill>
          <a:ln w="12700">
            <a:miter lim="400000"/>
          </a:ln>
        </p:spPr>
        <p:txBody>
          <a:bodyPr lIns="431999" tIns="431999" rIns="431999" bIns="431999" anchor="ctr"/>
          <a:lstStyle/>
          <a:p>
            <a:pPr algn="ctr" defTabSz="1828800">
              <a:lnSpc>
                <a:spcPct val="100000"/>
              </a:lnSpc>
              <a:spcBef>
                <a:spcPts val="0"/>
              </a:spcBef>
              <a:defRPr sz="4800">
                <a:solidFill>
                  <a:srgbClr val="FFFFFF"/>
                </a:solidFill>
                <a:latin typeface="Inter-Regular"/>
                <a:ea typeface="Inter-Regular"/>
                <a:cs typeface="Inter-Regular"/>
                <a:sym typeface="Inter-Regular"/>
              </a:defRPr>
            </a:pPr>
          </a:p>
        </p:txBody>
      </p:sp>
      <p:sp>
        <p:nvSpPr>
          <p:cNvPr id="846" name="TextBox 17"/>
          <p:cNvSpPr txBox="1"/>
          <p:nvPr/>
        </p:nvSpPr>
        <p:spPr>
          <a:xfrm>
            <a:off x="3582215" y="9446562"/>
            <a:ext cx="2109154" cy="1587907"/>
          </a:xfrm>
          <a:prstGeom prst="rect">
            <a:avLst/>
          </a:prstGeom>
          <a:ln w="12700">
            <a:miter lim="400000"/>
          </a:ln>
          <a:extLst>
            <a:ext uri="{C572A759-6A51-4108-AA02-DFA0A04FC94B}">
              <ma14:wrappingTextBoxFlag xmlns:ma14="http://schemas.microsoft.com/office/mac/drawingml/2011/main" val="1"/>
            </a:ext>
          </a:extLst>
        </p:spPr>
        <p:txBody>
          <a:bodyPr wrap="none" lIns="121920" tIns="121920" rIns="121920" bIns="121920" anchor="ctr">
            <a:normAutofit fontScale="100000" lnSpcReduction="0"/>
          </a:bodyPr>
          <a:lstStyle/>
          <a:p>
            <a:pPr algn="ctr" defTabSz="1810511">
              <a:spcBef>
                <a:spcPts val="0"/>
              </a:spcBef>
              <a:defRPr b="1" sz="6336">
                <a:solidFill>
                  <a:srgbClr val="00133E"/>
                </a:solidFill>
                <a:latin typeface="Inter-Regular"/>
                <a:ea typeface="Inter-Regular"/>
                <a:cs typeface="Inter-Regular"/>
                <a:sym typeface="Inter-Regular"/>
              </a:defRPr>
            </a:pPr>
            <a:r>
              <a:t>50% </a:t>
            </a:r>
            <a:br/>
            <a:r>
              <a:rPr b="0" sz="3168">
                <a:solidFill>
                  <a:srgbClr val="000000"/>
                </a:solidFill>
              </a:rPr>
              <a:t>Savings</a:t>
            </a:r>
          </a:p>
        </p:txBody>
      </p:sp>
      <p:grpSp>
        <p:nvGrpSpPr>
          <p:cNvPr id="849" name="Group 18"/>
          <p:cNvGrpSpPr/>
          <p:nvPr/>
        </p:nvGrpSpPr>
        <p:grpSpPr>
          <a:xfrm>
            <a:off x="3866019" y="7823844"/>
            <a:ext cx="1449553" cy="1449553"/>
            <a:chOff x="0" y="0"/>
            <a:chExt cx="1449552" cy="1449552"/>
          </a:xfrm>
        </p:grpSpPr>
        <p:sp>
          <p:nvSpPr>
            <p:cNvPr id="847" name="Oval 19"/>
            <p:cNvSpPr/>
            <p:nvPr/>
          </p:nvSpPr>
          <p:spPr>
            <a:xfrm>
              <a:off x="-1" y="-1"/>
              <a:ext cx="1449554" cy="1449554"/>
            </a:xfrm>
            <a:prstGeom prst="ellipse">
              <a:avLst/>
            </a:prstGeom>
            <a:solidFill>
              <a:srgbClr val="FFFFFF"/>
            </a:solidFill>
            <a:ln w="12700" cap="flat">
              <a:solidFill>
                <a:srgbClr val="50C5E6"/>
              </a:solidFill>
              <a:prstDash val="solid"/>
              <a:miter lim="800000"/>
            </a:ln>
            <a:effectLst/>
          </p:spPr>
          <p:txBody>
            <a:bodyPr wrap="square" lIns="431999" tIns="431999" rIns="431999" bIns="431999" numCol="1" anchor="ctr">
              <a:noAutofit/>
            </a:bodyPr>
            <a:lstStyle/>
            <a:p>
              <a:pPr algn="ctr" defTabSz="1828800">
                <a:lnSpc>
                  <a:spcPct val="100000"/>
                </a:lnSpc>
                <a:spcBef>
                  <a:spcPts val="0"/>
                </a:spcBef>
                <a:defRPr sz="4800">
                  <a:solidFill>
                    <a:srgbClr val="FFFFFF"/>
                  </a:solidFill>
                  <a:latin typeface="Inter-Regular"/>
                  <a:ea typeface="Inter-Regular"/>
                  <a:cs typeface="Inter-Regular"/>
                  <a:sym typeface="Inter-Regular"/>
                </a:defRPr>
              </a:pPr>
            </a:p>
          </p:txBody>
        </p:sp>
        <p:pic>
          <p:nvPicPr>
            <p:cNvPr id="848" name="Graphic 20" descr="Graphic 20"/>
            <p:cNvPicPr>
              <a:picLocks noChangeAspect="1"/>
            </p:cNvPicPr>
            <p:nvPr/>
          </p:nvPicPr>
          <p:blipFill>
            <a:blip r:embed="rId4">
              <a:extLst/>
            </a:blip>
            <a:stretch>
              <a:fillRect/>
            </a:stretch>
          </p:blipFill>
          <p:spPr>
            <a:xfrm flipH="1">
              <a:off x="93525" y="93522"/>
              <a:ext cx="1262503" cy="1262503"/>
            </a:xfrm>
            <a:prstGeom prst="rect">
              <a:avLst/>
            </a:prstGeom>
            <a:ln w="12700" cap="flat">
              <a:noFill/>
              <a:miter lim="400000"/>
            </a:ln>
            <a:effectLst/>
          </p:spPr>
        </p:pic>
      </p:grpSp>
      <p:grpSp>
        <p:nvGrpSpPr>
          <p:cNvPr id="852" name="Group 21"/>
          <p:cNvGrpSpPr/>
          <p:nvPr/>
        </p:nvGrpSpPr>
        <p:grpSpPr>
          <a:xfrm>
            <a:off x="10799667" y="7823844"/>
            <a:ext cx="1449553" cy="1449553"/>
            <a:chOff x="0" y="0"/>
            <a:chExt cx="1449552" cy="1449552"/>
          </a:xfrm>
        </p:grpSpPr>
        <p:sp>
          <p:nvSpPr>
            <p:cNvPr id="850" name="Oval 22"/>
            <p:cNvSpPr/>
            <p:nvPr/>
          </p:nvSpPr>
          <p:spPr>
            <a:xfrm>
              <a:off x="-1" y="-1"/>
              <a:ext cx="1449554" cy="1449554"/>
            </a:xfrm>
            <a:prstGeom prst="ellipse">
              <a:avLst/>
            </a:prstGeom>
            <a:solidFill>
              <a:srgbClr val="FFFFFF"/>
            </a:solidFill>
            <a:ln w="12700" cap="flat">
              <a:solidFill>
                <a:srgbClr val="50C5E6"/>
              </a:solidFill>
              <a:prstDash val="solid"/>
              <a:miter lim="800000"/>
            </a:ln>
            <a:effectLst/>
          </p:spPr>
          <p:txBody>
            <a:bodyPr wrap="square" lIns="431999" tIns="431999" rIns="431999" bIns="431999" numCol="1" anchor="ctr">
              <a:noAutofit/>
            </a:bodyPr>
            <a:lstStyle/>
            <a:p>
              <a:pPr algn="ctr" defTabSz="1828800">
                <a:lnSpc>
                  <a:spcPct val="100000"/>
                </a:lnSpc>
                <a:spcBef>
                  <a:spcPts val="0"/>
                </a:spcBef>
                <a:defRPr sz="4800">
                  <a:solidFill>
                    <a:srgbClr val="FFFFFF"/>
                  </a:solidFill>
                  <a:latin typeface="Inter-Regular"/>
                  <a:ea typeface="Inter-Regular"/>
                  <a:cs typeface="Inter-Regular"/>
                  <a:sym typeface="Inter-Regular"/>
                </a:defRPr>
              </a:pPr>
            </a:p>
          </p:txBody>
        </p:sp>
        <p:pic>
          <p:nvPicPr>
            <p:cNvPr id="851" name="Graphic 23" descr="Graphic 23"/>
            <p:cNvPicPr>
              <a:picLocks noChangeAspect="1"/>
            </p:cNvPicPr>
            <p:nvPr/>
          </p:nvPicPr>
          <p:blipFill>
            <a:blip r:embed="rId4">
              <a:extLst/>
            </a:blip>
            <a:stretch>
              <a:fillRect/>
            </a:stretch>
          </p:blipFill>
          <p:spPr>
            <a:xfrm flipH="1">
              <a:off x="93525" y="93522"/>
              <a:ext cx="1262503" cy="1262503"/>
            </a:xfrm>
            <a:prstGeom prst="rect">
              <a:avLst/>
            </a:prstGeom>
            <a:ln w="12700" cap="flat">
              <a:noFill/>
              <a:miter lim="400000"/>
            </a:ln>
            <a:effectLst/>
          </p:spPr>
        </p:pic>
      </p:grpSp>
      <p:grpSp>
        <p:nvGrpSpPr>
          <p:cNvPr id="855" name="Group 24"/>
          <p:cNvGrpSpPr/>
          <p:nvPr/>
        </p:nvGrpSpPr>
        <p:grpSpPr>
          <a:xfrm>
            <a:off x="17727612" y="7823844"/>
            <a:ext cx="1449553" cy="1449553"/>
            <a:chOff x="0" y="0"/>
            <a:chExt cx="1449552" cy="1449552"/>
          </a:xfrm>
        </p:grpSpPr>
        <p:sp>
          <p:nvSpPr>
            <p:cNvPr id="853" name="Oval 25"/>
            <p:cNvSpPr/>
            <p:nvPr/>
          </p:nvSpPr>
          <p:spPr>
            <a:xfrm>
              <a:off x="-1" y="-1"/>
              <a:ext cx="1449554" cy="1449554"/>
            </a:xfrm>
            <a:prstGeom prst="ellipse">
              <a:avLst/>
            </a:prstGeom>
            <a:solidFill>
              <a:srgbClr val="FFFFFF"/>
            </a:solidFill>
            <a:ln w="12700" cap="flat">
              <a:solidFill>
                <a:srgbClr val="50C5E6"/>
              </a:solidFill>
              <a:prstDash val="solid"/>
              <a:miter lim="800000"/>
            </a:ln>
            <a:effectLst/>
          </p:spPr>
          <p:txBody>
            <a:bodyPr wrap="square" lIns="431999" tIns="431999" rIns="431999" bIns="431999" numCol="1" anchor="ctr">
              <a:noAutofit/>
            </a:bodyPr>
            <a:lstStyle/>
            <a:p>
              <a:pPr algn="ctr" defTabSz="1828800">
                <a:lnSpc>
                  <a:spcPct val="100000"/>
                </a:lnSpc>
                <a:spcBef>
                  <a:spcPts val="0"/>
                </a:spcBef>
                <a:defRPr sz="4800">
                  <a:solidFill>
                    <a:srgbClr val="FFFFFF"/>
                  </a:solidFill>
                  <a:latin typeface="Inter-Regular"/>
                  <a:ea typeface="Inter-Regular"/>
                  <a:cs typeface="Inter-Regular"/>
                  <a:sym typeface="Inter-Regular"/>
                </a:defRPr>
              </a:pPr>
            </a:p>
          </p:txBody>
        </p:sp>
        <p:pic>
          <p:nvPicPr>
            <p:cNvPr id="854" name="Graphic 26" descr="Graphic 26"/>
            <p:cNvPicPr>
              <a:picLocks noChangeAspect="1"/>
            </p:cNvPicPr>
            <p:nvPr/>
          </p:nvPicPr>
          <p:blipFill>
            <a:blip r:embed="rId4">
              <a:extLst/>
            </a:blip>
            <a:stretch>
              <a:fillRect/>
            </a:stretch>
          </p:blipFill>
          <p:spPr>
            <a:xfrm flipH="1">
              <a:off x="93525" y="93522"/>
              <a:ext cx="1262503" cy="1262503"/>
            </a:xfrm>
            <a:prstGeom prst="rect">
              <a:avLst/>
            </a:prstGeom>
            <a:ln w="12700" cap="flat">
              <a:noFill/>
              <a:miter lim="400000"/>
            </a:ln>
            <a:effectLst/>
          </p:spPr>
        </p:pic>
      </p:grpSp>
      <p:sp>
        <p:nvSpPr>
          <p:cNvPr id="856" name="TextBox 27"/>
          <p:cNvSpPr txBox="1"/>
          <p:nvPr/>
        </p:nvSpPr>
        <p:spPr>
          <a:xfrm>
            <a:off x="10490103" y="9446562"/>
            <a:ext cx="2109154" cy="1587907"/>
          </a:xfrm>
          <a:prstGeom prst="rect">
            <a:avLst/>
          </a:prstGeom>
          <a:ln w="12700">
            <a:miter lim="400000"/>
          </a:ln>
          <a:extLst>
            <a:ext uri="{C572A759-6A51-4108-AA02-DFA0A04FC94B}">
              <ma14:wrappingTextBoxFlag xmlns:ma14="http://schemas.microsoft.com/office/mac/drawingml/2011/main" val="1"/>
            </a:ext>
          </a:extLst>
        </p:spPr>
        <p:txBody>
          <a:bodyPr wrap="none" lIns="121920" tIns="121920" rIns="121920" bIns="121920" anchor="ctr">
            <a:normAutofit fontScale="100000" lnSpcReduction="0"/>
          </a:bodyPr>
          <a:lstStyle/>
          <a:p>
            <a:pPr algn="ctr" defTabSz="1810511">
              <a:spcBef>
                <a:spcPts val="0"/>
              </a:spcBef>
              <a:defRPr b="1" sz="6336">
                <a:solidFill>
                  <a:srgbClr val="00133E"/>
                </a:solidFill>
                <a:latin typeface="Inter-Regular"/>
                <a:ea typeface="Inter-Regular"/>
                <a:cs typeface="Inter-Regular"/>
                <a:sym typeface="Inter-Regular"/>
              </a:defRPr>
            </a:pPr>
            <a:r>
              <a:t>80% </a:t>
            </a:r>
            <a:br/>
            <a:r>
              <a:rPr b="0" sz="3168">
                <a:solidFill>
                  <a:srgbClr val="000000"/>
                </a:solidFill>
              </a:rPr>
              <a:t>Savings</a:t>
            </a:r>
          </a:p>
        </p:txBody>
      </p:sp>
      <p:sp>
        <p:nvSpPr>
          <p:cNvPr id="857" name="TextBox 28"/>
          <p:cNvSpPr txBox="1"/>
          <p:nvPr/>
        </p:nvSpPr>
        <p:spPr>
          <a:xfrm>
            <a:off x="17412477" y="9446562"/>
            <a:ext cx="2583816" cy="1587907"/>
          </a:xfrm>
          <a:prstGeom prst="rect">
            <a:avLst/>
          </a:prstGeom>
          <a:ln w="12700">
            <a:miter lim="400000"/>
          </a:ln>
          <a:extLst>
            <a:ext uri="{C572A759-6A51-4108-AA02-DFA0A04FC94B}">
              <ma14:wrappingTextBoxFlag xmlns:ma14="http://schemas.microsoft.com/office/mac/drawingml/2011/main" val="1"/>
            </a:ext>
          </a:extLst>
        </p:spPr>
        <p:txBody>
          <a:bodyPr wrap="none" lIns="121920" tIns="121920" rIns="121920" bIns="121920" anchor="ctr">
            <a:normAutofit fontScale="100000" lnSpcReduction="0"/>
          </a:bodyPr>
          <a:lstStyle/>
          <a:p>
            <a:pPr algn="ctr" defTabSz="1810511">
              <a:spcBef>
                <a:spcPts val="0"/>
              </a:spcBef>
              <a:defRPr b="1" sz="6336">
                <a:solidFill>
                  <a:srgbClr val="00133E"/>
                </a:solidFill>
                <a:latin typeface="Inter-Regular"/>
                <a:ea typeface="Inter-Regular"/>
                <a:cs typeface="Inter-Regular"/>
                <a:sym typeface="Inter-Regular"/>
              </a:defRPr>
            </a:pPr>
            <a:r>
              <a:t>80+% </a:t>
            </a:r>
            <a:br/>
            <a:r>
              <a:rPr b="0" sz="3168">
                <a:solidFill>
                  <a:srgbClr val="000000"/>
                </a:solidFill>
              </a:rPr>
              <a:t>Savings</a:t>
            </a:r>
          </a:p>
        </p:txBody>
      </p:sp>
      <p:sp>
        <p:nvSpPr>
          <p:cNvPr id="858" name="Title 1"/>
          <p:cNvSpPr txBox="1"/>
          <p:nvPr/>
        </p:nvSpPr>
        <p:spPr>
          <a:xfrm>
            <a:off x="1268521" y="1130795"/>
            <a:ext cx="21722108" cy="178511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2438400">
              <a:lnSpc>
                <a:spcPct val="80000"/>
              </a:lnSpc>
              <a:spcBef>
                <a:spcPts val="0"/>
              </a:spcBef>
              <a:defRPr spc="-84" sz="8400">
                <a:solidFill>
                  <a:srgbClr val="200018"/>
                </a:solidFill>
                <a:latin typeface="+mn-lt"/>
                <a:ea typeface="+mn-ea"/>
                <a:cs typeface="+mn-cs"/>
                <a:sym typeface="Canela Bold"/>
              </a:defRPr>
            </a:lvl1pPr>
          </a:lstStyle>
          <a:p>
            <a:pPr/>
            <a:r>
              <a:t>The perfect time to upgrade the lights!</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2" name="Freeform 2"/>
          <p:cNvSpPr/>
          <p:nvPr/>
        </p:nvSpPr>
        <p:spPr>
          <a:xfrm>
            <a:off x="12542473" y="-81280"/>
            <a:ext cx="20015955" cy="13878560"/>
          </a:xfrm>
          <a:prstGeom prst="rect">
            <a:avLst/>
          </a:prstGeom>
          <a:blipFill>
            <a:blip r:embed="rId2"/>
            <a:stretch>
              <a:fillRect/>
            </a:stretch>
          </a:blipFill>
          <a:ln w="12700">
            <a:miter lim="400000"/>
          </a:ln>
        </p:spPr>
        <p:txBody>
          <a:bodyPr lIns="58521" tIns="58521" rIns="58521" bIns="58521"/>
          <a:lstStyle/>
          <a:p>
            <a:pPr defTabSz="1219200">
              <a:lnSpc>
                <a:spcPct val="100000"/>
              </a:lnSpc>
              <a:spcBef>
                <a:spcPts val="0"/>
              </a:spcBef>
              <a:defRPr sz="2400">
                <a:latin typeface="Calibri"/>
                <a:ea typeface="Calibri"/>
                <a:cs typeface="Calibri"/>
                <a:sym typeface="Calibri"/>
              </a:defRPr>
            </a:pPr>
          </a:p>
        </p:txBody>
      </p:sp>
      <p:sp>
        <p:nvSpPr>
          <p:cNvPr id="863" name="Baseline, plus daylight harvesting/dim"/>
          <p:cNvSpPr txBox="1"/>
          <p:nvPr>
            <p:ph type="title"/>
          </p:nvPr>
        </p:nvSpPr>
        <p:spPr>
          <a:xfrm>
            <a:off x="1035388" y="3456094"/>
            <a:ext cx="14563220" cy="8452911"/>
          </a:xfrm>
          <a:prstGeom prst="rect">
            <a:avLst/>
          </a:prstGeom>
        </p:spPr>
        <p:txBody>
          <a:bodyPr/>
          <a:lstStyle>
            <a:lvl1pPr algn="l" defTabSz="2438400">
              <a:lnSpc>
                <a:spcPct val="120000"/>
              </a:lnSpc>
              <a:defRPr spc="-142" sz="14200">
                <a:solidFill>
                  <a:srgbClr val="EE12BA"/>
                </a:solidFill>
              </a:defRPr>
            </a:lvl1pPr>
          </a:lstStyle>
          <a:p>
            <a:pPr/>
            <a:r>
              <a:t>Thank you!</a:t>
            </a:r>
          </a:p>
        </p:txBody>
      </p:sp>
      <p:pic>
        <p:nvPicPr>
          <p:cNvPr id="864" name="home-page.png" descr="home-page.png"/>
          <p:cNvPicPr>
            <a:picLocks noChangeAspect="1"/>
          </p:cNvPicPr>
          <p:nvPr/>
        </p:nvPicPr>
        <p:blipFill>
          <a:blip r:embed="rId3">
            <a:extLst/>
          </a:blip>
          <a:stretch>
            <a:fillRect/>
          </a:stretch>
        </p:blipFill>
        <p:spPr>
          <a:xfrm>
            <a:off x="12955537" y="7696446"/>
            <a:ext cx="5688124" cy="5688124"/>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866" name="Screenshot 2025-11-06 at 15.45.43.png" descr="Screenshot 2025-11-06 at 15.45.43.png"/>
          <p:cNvPicPr>
            <a:picLocks noChangeAspect="1"/>
          </p:cNvPicPr>
          <p:nvPr/>
        </p:nvPicPr>
        <p:blipFill>
          <a:blip r:embed="rId2">
            <a:extLst/>
          </a:blip>
          <a:stretch>
            <a:fillRect/>
          </a:stretch>
        </p:blipFill>
        <p:spPr>
          <a:xfrm>
            <a:off x="-242086" y="-240283"/>
            <a:ext cx="24635795" cy="13903957"/>
          </a:xfrm>
          <a:prstGeom prst="rect">
            <a:avLst/>
          </a:prstGeom>
          <a:ln w="12700">
            <a:miter lim="400000"/>
          </a:ln>
        </p:spPr>
      </p:pic>
      <p:sp>
        <p:nvSpPr>
          <p:cNvPr id="867" name="Mosalanejad, L., Karimian, Z., Ayaz, R., Maghsodzadeh, S., &amp; Sefidfard, M. (2024). Zoom dysmorphia in medical students: the role of dysmorphic concern and self-efficacy in online environments amidst COVID-19 pandemic. BMC Medical Education, 24(1), 1330. "/>
          <p:cNvSpPr txBox="1"/>
          <p:nvPr/>
        </p:nvSpPr>
        <p:spPr>
          <a:xfrm>
            <a:off x="805611" y="12836104"/>
            <a:ext cx="22772778" cy="7062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57200" indent="-457200" defTabSz="457200">
              <a:lnSpc>
                <a:spcPct val="100000"/>
              </a:lnSpc>
              <a:spcBef>
                <a:spcPts val="0"/>
              </a:spcBef>
              <a:defRPr sz="1400">
                <a:latin typeface="Helvetica Neue"/>
                <a:ea typeface="Helvetica Neue"/>
                <a:cs typeface="Helvetica Neue"/>
                <a:sym typeface="Helvetica Neue"/>
              </a:defRPr>
            </a:pPr>
            <a:r>
              <a:t>Mosalanejad, L., Karimian, Z., Ayaz, R., Maghsodzadeh, S., &amp; Sefidfard, M. (2024). Zoom dysmorphia in medical students: the role of dysmorphic concern and self-efficacy in online environments amidst COVID-19 pandemic. </a:t>
            </a:r>
            <a:r>
              <a:rPr i="1"/>
              <a:t>BMC Medical Education</a:t>
            </a:r>
            <a:r>
              <a:t>,</a:t>
            </a:r>
            <a:r>
              <a:rPr i="1"/>
              <a:t> 24</a:t>
            </a:r>
            <a:r>
              <a:t>(1), 1330. https://doi.org/10.1186/s12909-024-06300-6 </a:t>
            </a:r>
          </a:p>
        </p:txBody>
      </p:sp>
      <p:pic>
        <p:nvPicPr>
          <p:cNvPr id="868" name="Screenshot 2025-11-06 at 15.45.23.png" descr="Screenshot 2025-11-06 at 15.45.23.png"/>
          <p:cNvPicPr>
            <a:picLocks noChangeAspect="1"/>
          </p:cNvPicPr>
          <p:nvPr/>
        </p:nvPicPr>
        <p:blipFill>
          <a:blip r:embed="rId3">
            <a:extLst/>
          </a:blip>
          <a:stretch>
            <a:fillRect/>
          </a:stretch>
        </p:blipFill>
        <p:spPr>
          <a:xfrm>
            <a:off x="16054379" y="7590423"/>
            <a:ext cx="8277243" cy="6056706"/>
          </a:xfrm>
          <a:prstGeom prst="rect">
            <a:avLst/>
          </a:prstGeom>
          <a:ln w="12700">
            <a:miter lim="400000"/>
          </a:ln>
        </p:spPr>
      </p:pic>
      <p:pic>
        <p:nvPicPr>
          <p:cNvPr id="869" name="Screenshot 2025-11-06 at 15.51.02.png" descr="Screenshot 2025-11-06 at 15.51.02.png"/>
          <p:cNvPicPr>
            <a:picLocks noChangeAspect="1"/>
          </p:cNvPicPr>
          <p:nvPr/>
        </p:nvPicPr>
        <p:blipFill>
          <a:blip r:embed="rId4">
            <a:extLst/>
          </a:blip>
          <a:stretch>
            <a:fillRect/>
          </a:stretch>
        </p:blipFill>
        <p:spPr>
          <a:xfrm>
            <a:off x="16000944" y="3276345"/>
            <a:ext cx="8333312" cy="4685397"/>
          </a:xfrm>
          <a:prstGeom prst="rect">
            <a:avLst/>
          </a:prstGeom>
          <a:ln w="12700">
            <a:miter lim="400000"/>
          </a:ln>
        </p:spPr>
      </p:pic>
      <p:sp>
        <p:nvSpPr>
          <p:cNvPr id="870" name="On-screen self-image"/>
          <p:cNvSpPr txBox="1"/>
          <p:nvPr>
            <p:ph type="title" idx="4294967295"/>
          </p:nvPr>
        </p:nvSpPr>
        <p:spPr>
          <a:xfrm>
            <a:off x="-4699000" y="-114300"/>
            <a:ext cx="21945600" cy="2318149"/>
          </a:xfrm>
          <a:prstGeom prst="rect">
            <a:avLst/>
          </a:prstGeom>
        </p:spPr>
        <p:txBody>
          <a:bodyPr/>
          <a:lstStyle>
            <a:lvl1pPr>
              <a:defRPr>
                <a:solidFill>
                  <a:srgbClr val="FFFFFF"/>
                </a:solidFill>
              </a:defRPr>
            </a:lvl1pPr>
          </a:lstStyle>
          <a:p>
            <a:pPr/>
            <a:r>
              <a:t>On-screen self-image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F8F8F8"/>
        </a:solidFill>
      </p:bgPr>
    </p:bg>
    <p:spTree>
      <p:nvGrpSpPr>
        <p:cNvPr id="1" name=""/>
        <p:cNvGrpSpPr/>
        <p:nvPr/>
      </p:nvGrpSpPr>
      <p:grpSpPr>
        <a:xfrm>
          <a:off x="0" y="0"/>
          <a:ext cx="0" cy="0"/>
          <a:chOff x="0" y="0"/>
          <a:chExt cx="0" cy="0"/>
        </a:xfrm>
      </p:grpSpPr>
      <p:sp>
        <p:nvSpPr>
          <p:cNvPr id="373" name="Noble, L., &amp; Devlin, A. S. (2021). Perceptions of Psychotherapy Waiting Rooms: Design Recommendations. HERD: Health Environments Research &amp; Design Journal, 14(3), 140-154. https://doi.org/10.1177/19375867211001885"/>
          <p:cNvSpPr txBox="1"/>
          <p:nvPr>
            <p:ph type="body" idx="23"/>
          </p:nvPr>
        </p:nvSpPr>
        <p:spPr>
          <a:xfrm>
            <a:off x="555595" y="13354391"/>
            <a:ext cx="21212204" cy="534569"/>
          </a:xfrm>
          <a:prstGeom prst="rect">
            <a:avLst/>
          </a:prstGeom>
          <a:extLst>
            <a:ext uri="{C572A759-6A51-4108-AA02-DFA0A04FC94B}">
              <ma14:wrappingTextBoxFlag xmlns:ma14="http://schemas.microsoft.com/office/mac/drawingml/2011/main" val="1"/>
            </a:ext>
          </a:extLst>
        </p:spPr>
        <p:txBody>
          <a:bodyPr/>
          <a:lstStyle/>
          <a:p>
            <a:pPr marL="0" indent="0" defTabSz="2438400">
              <a:spcBef>
                <a:spcPts val="0"/>
              </a:spcBef>
              <a:buSzTx/>
              <a:buNone/>
              <a:defRPr sz="1200"/>
            </a:pPr>
            <a:r>
              <a:t>Noble, L., &amp; Devlin, A. S. (2021). Perceptions of Psychotherapy Waiting Rooms: Design Recommendations. </a:t>
            </a:r>
            <a:r>
              <a:rPr i="1"/>
              <a:t>HERD: Health Environments Research &amp; Design Journal</a:t>
            </a:r>
            <a:r>
              <a:t>,</a:t>
            </a:r>
            <a:r>
              <a:rPr i="1"/>
              <a:t> 14</a:t>
            </a:r>
            <a:r>
              <a:t>(3), 140-154. https://doi.org/10.1177/19375867211001885 </a:t>
            </a:r>
          </a:p>
        </p:txBody>
      </p:sp>
      <p:sp>
        <p:nvSpPr>
          <p:cNvPr id="374" name="Lack of education and awareness…"/>
          <p:cNvSpPr txBox="1"/>
          <p:nvPr/>
        </p:nvSpPr>
        <p:spPr>
          <a:xfrm>
            <a:off x="652690" y="-785455"/>
            <a:ext cx="13525832" cy="29962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2438400">
              <a:lnSpc>
                <a:spcPct val="80000"/>
              </a:lnSpc>
              <a:spcBef>
                <a:spcPts val="0"/>
              </a:spcBef>
              <a:defRPr spc="-84" sz="8400">
                <a:latin typeface="+mn-lt"/>
                <a:ea typeface="+mn-ea"/>
                <a:cs typeface="+mn-cs"/>
                <a:sym typeface="Canela Bold"/>
              </a:defRPr>
            </a:lvl1pPr>
          </a:lstStyle>
          <a:p>
            <a:pPr/>
            <a:r>
              <a:t>Lack of education and awareness…</a:t>
            </a:r>
          </a:p>
        </p:txBody>
      </p:sp>
      <p:sp>
        <p:nvSpPr>
          <p:cNvPr id="375" name="Significant impact on anticipated quality of care, disclosure and comfort……"/>
          <p:cNvSpPr txBox="1"/>
          <p:nvPr/>
        </p:nvSpPr>
        <p:spPr>
          <a:xfrm>
            <a:off x="240573" y="2210994"/>
            <a:ext cx="13852857" cy="107510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2438400">
              <a:lnSpc>
                <a:spcPct val="80000"/>
              </a:lnSpc>
              <a:spcBef>
                <a:spcPts val="0"/>
              </a:spcBef>
              <a:defRPr sz="8400">
                <a:latin typeface="Canela Regular"/>
                <a:ea typeface="Canela Regular"/>
                <a:cs typeface="Canela Regular"/>
                <a:sym typeface="Canela Regular"/>
              </a:defRPr>
            </a:pPr>
            <a:r>
              <a:t>Significant impact on anticipated quality of care, disclosure and comfort…</a:t>
            </a:r>
          </a:p>
          <a:p>
            <a:pPr algn="ctr" defTabSz="2438400">
              <a:lnSpc>
                <a:spcPct val="80000"/>
              </a:lnSpc>
              <a:spcBef>
                <a:spcPts val="0"/>
              </a:spcBef>
              <a:defRPr sz="8400">
                <a:latin typeface="Canela Regular"/>
                <a:ea typeface="Canela Regular"/>
                <a:cs typeface="Canela Regular"/>
                <a:sym typeface="Canela Regular"/>
              </a:defRPr>
            </a:pPr>
            <a:r>
              <a:t>But</a:t>
            </a:r>
          </a:p>
          <a:p>
            <a:pPr algn="ctr" defTabSz="2438400">
              <a:lnSpc>
                <a:spcPct val="80000"/>
              </a:lnSpc>
              <a:spcBef>
                <a:spcPts val="0"/>
              </a:spcBef>
              <a:defRPr sz="8400">
                <a:latin typeface="Canela Regular"/>
                <a:ea typeface="Canela Regular"/>
                <a:cs typeface="Canela Regular"/>
                <a:sym typeface="Canela Regular"/>
              </a:defRPr>
            </a:pPr>
            <a:r>
              <a:t>“Few therapists reported any design education about counseling environments and none about the waiting room.”</a:t>
            </a:r>
          </a:p>
        </p:txBody>
      </p:sp>
      <p:pic>
        <p:nvPicPr>
          <p:cNvPr id="376" name="Sea against sky at sunset" descr="Sea against sky at sunset"/>
          <p:cNvPicPr>
            <a:picLocks noChangeAspect="1"/>
          </p:cNvPicPr>
          <p:nvPr/>
        </p:nvPicPr>
        <p:blipFill>
          <a:blip r:embed="rId2">
            <a:extLst/>
          </a:blip>
          <a:srcRect l="49965" t="0" r="0" b="0"/>
          <a:stretch>
            <a:fillRect/>
          </a:stretch>
        </p:blipFill>
        <p:spPr>
          <a:xfrm>
            <a:off x="13750861" y="-4368725"/>
            <a:ext cx="12823444" cy="1818093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BECD1"/>
        </a:solidFill>
      </p:bgPr>
    </p:bg>
    <p:spTree>
      <p:nvGrpSpPr>
        <p:cNvPr id="1" name=""/>
        <p:cNvGrpSpPr/>
        <p:nvPr/>
      </p:nvGrpSpPr>
      <p:grpSpPr>
        <a:xfrm>
          <a:off x="0" y="0"/>
          <a:ext cx="0" cy="0"/>
          <a:chOff x="0" y="0"/>
          <a:chExt cx="0" cy="0"/>
        </a:xfrm>
      </p:grpSpPr>
      <p:pic>
        <p:nvPicPr>
          <p:cNvPr id="378" name="pasted-movie.png" descr="pasted-movie.png"/>
          <p:cNvPicPr>
            <a:picLocks noChangeAspect="1"/>
          </p:cNvPicPr>
          <p:nvPr/>
        </p:nvPicPr>
        <p:blipFill>
          <a:blip r:embed="rId2">
            <a:extLst/>
          </a:blip>
          <a:stretch>
            <a:fillRect/>
          </a:stretch>
        </p:blipFill>
        <p:spPr>
          <a:xfrm>
            <a:off x="861861" y="-1198386"/>
            <a:ext cx="22660278" cy="15069086"/>
          </a:xfrm>
          <a:prstGeom prst="rect">
            <a:avLst/>
          </a:prstGeom>
          <a:ln w="12700">
            <a:miter lim="400000"/>
          </a:ln>
        </p:spPr>
      </p:pic>
      <p:sp>
        <p:nvSpPr>
          <p:cNvPr id="379" name="https://buildingbetterhealthcare.com/first-new-mental-health-ward-opens-in-worcestershire-204108"/>
          <p:cNvSpPr txBox="1"/>
          <p:nvPr/>
        </p:nvSpPr>
        <p:spPr>
          <a:xfrm>
            <a:off x="10946816" y="13196062"/>
            <a:ext cx="6967881" cy="328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400">
              <a:spcBef>
                <a:spcPts val="0"/>
              </a:spcBef>
              <a:defRPr sz="1200"/>
            </a:lvl1pPr>
          </a:lstStyle>
          <a:p>
            <a:pPr/>
            <a:r>
              <a:t>https://buildingbetterhealthcare.com/first-new-mental-health-ward-opens-in-worcestershire-204108</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pasted-movie.png" descr="pasted-movie.png"/>
          <p:cNvPicPr>
            <a:picLocks noChangeAspect="1"/>
          </p:cNvPicPr>
          <p:nvPr/>
        </p:nvPicPr>
        <p:blipFill>
          <a:blip r:embed="rId2">
            <a:extLst/>
          </a:blip>
          <a:stretch>
            <a:fillRect/>
          </a:stretch>
        </p:blipFill>
        <p:spPr>
          <a:xfrm>
            <a:off x="-58894" y="-33128"/>
            <a:ext cx="24501788" cy="1378225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2400"/>
          </a:spcBef>
          <a:spcAft>
            <a:spcPts val="0"/>
          </a:spcAft>
          <a:buClrTx/>
          <a:buSzTx/>
          <a:buFontTx/>
          <a:buNone/>
          <a:tabLst/>
          <a:defRPr b="0" baseline="0" cap="none" i="0" spc="0" strike="noStrike" sz="4400" u="none" kumimoji="0" normalizeH="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